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300" r:id="rId5"/>
    <p:sldId id="314" r:id="rId6"/>
    <p:sldId id="304" r:id="rId7"/>
    <p:sldId id="312" r:id="rId8"/>
    <p:sldId id="286" r:id="rId9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5FB"/>
    <a:srgbClr val="1D1D1D"/>
    <a:srgbClr val="515151"/>
    <a:srgbClr val="FFFF66"/>
    <a:srgbClr val="FFCCFF"/>
    <a:srgbClr val="CCFFFF"/>
    <a:srgbClr val="99FF66"/>
    <a:srgbClr val="CCFF66"/>
    <a:srgbClr val="0080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62" autoAdjust="0"/>
    <p:restoredTop sz="78697" autoAdjust="0"/>
  </p:normalViewPr>
  <p:slideViewPr>
    <p:cSldViewPr snapToGrid="0">
      <p:cViewPr varScale="1">
        <p:scale>
          <a:sx n="90" d="100"/>
          <a:sy n="90" d="100"/>
        </p:scale>
        <p:origin x="250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9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6C555-E19D-4BBC-8892-3FF82275C2F6}" type="datetimeFigureOut">
              <a:rPr kumimoji="1" lang="ja-JP" altLang="en-US" smtClean="0"/>
              <a:t>2018/11/22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345A6-AF51-49AE-BD2E-528EA9E72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846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345A6-AF51-49AE-BD2E-528EA9E72B8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2965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</a:ln>
        </p:spPr>
      </p:sp>
      <p:sp>
        <p:nvSpPr>
          <p:cNvPr id="5" name="ノート プレースホルダ 4"/>
          <p:cNvSpPr>
            <a:spLocks noGrp="1"/>
          </p:cNvSpPr>
          <p:nvPr>
            <p:ph type="body" idx="1"/>
          </p:nvPr>
        </p:nvSpPr>
        <p:spPr>
          <a:xfrm>
            <a:off x="860602" y="4502701"/>
            <a:ext cx="5014002" cy="5021417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ja-JP" altLang="en-US" sz="140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ja-JP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B8E4B-CAAA-4BA4-B4DE-6E77EEB36B6E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0699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345A6-AF51-49AE-BD2E-528EA9E72B8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3462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345A6-AF51-49AE-BD2E-528EA9E72B8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729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345A6-AF51-49AE-BD2E-528EA9E72B8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306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18F9-E39C-45EC-A296-6A6DBE594ACF}" type="datetimeFigureOut">
              <a:rPr kumimoji="1" lang="ja-JP" altLang="en-US" smtClean="0"/>
              <a:t>2018/11/22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16B6-29C9-4353-AF17-D8AC8653A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7599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18F9-E39C-45EC-A296-6A6DBE594ACF}" type="datetimeFigureOut">
              <a:rPr kumimoji="1" lang="ja-JP" altLang="en-US" smtClean="0"/>
              <a:t>2018/11/22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16B6-29C9-4353-AF17-D8AC8653A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958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18F9-E39C-45EC-A296-6A6DBE594ACF}" type="datetimeFigureOut">
              <a:rPr kumimoji="1" lang="ja-JP" altLang="en-US" smtClean="0"/>
              <a:t>2018/11/22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16B6-29C9-4353-AF17-D8AC8653A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07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18F9-E39C-45EC-A296-6A6DBE594ACF}" type="datetimeFigureOut">
              <a:rPr kumimoji="1" lang="ja-JP" altLang="en-US" smtClean="0"/>
              <a:t>2018/11/22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16B6-29C9-4353-AF17-D8AC8653A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726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18F9-E39C-45EC-A296-6A6DBE594ACF}" type="datetimeFigureOut">
              <a:rPr kumimoji="1" lang="ja-JP" altLang="en-US" smtClean="0"/>
              <a:t>2018/11/22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16B6-29C9-4353-AF17-D8AC8653A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15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18F9-E39C-45EC-A296-6A6DBE594ACF}" type="datetimeFigureOut">
              <a:rPr kumimoji="1" lang="ja-JP" altLang="en-US" smtClean="0"/>
              <a:t>2018/11/22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16B6-29C9-4353-AF17-D8AC8653A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6084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18F9-E39C-45EC-A296-6A6DBE594ACF}" type="datetimeFigureOut">
              <a:rPr kumimoji="1" lang="ja-JP" altLang="en-US" smtClean="0"/>
              <a:t>2018/11/22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16B6-29C9-4353-AF17-D8AC8653A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507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18F9-E39C-45EC-A296-6A6DBE594ACF}" type="datetimeFigureOut">
              <a:rPr kumimoji="1" lang="ja-JP" altLang="en-US" smtClean="0"/>
              <a:t>2018/11/22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16B6-29C9-4353-AF17-D8AC8653A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992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18F9-E39C-45EC-A296-6A6DBE594ACF}" type="datetimeFigureOut">
              <a:rPr kumimoji="1" lang="ja-JP" altLang="en-US" smtClean="0"/>
              <a:t>2018/11/22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16B6-29C9-4353-AF17-D8AC8653A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86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18F9-E39C-45EC-A296-6A6DBE594ACF}" type="datetimeFigureOut">
              <a:rPr kumimoji="1" lang="ja-JP" altLang="en-US" smtClean="0"/>
              <a:t>2018/11/22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16B6-29C9-4353-AF17-D8AC8653A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208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18F9-E39C-45EC-A296-6A6DBE594ACF}" type="datetimeFigureOut">
              <a:rPr kumimoji="1" lang="ja-JP" altLang="en-US" smtClean="0"/>
              <a:t>2018/11/22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16B6-29C9-4353-AF17-D8AC8653A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79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F18F9-E39C-45EC-A296-6A6DBE594ACF}" type="datetimeFigureOut">
              <a:rPr kumimoji="1" lang="ja-JP" altLang="en-US" smtClean="0"/>
              <a:t>2018/11/22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C16B6-29C9-4353-AF17-D8AC8653A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6303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67064" y="1117033"/>
            <a:ext cx="831028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0" b="1" dirty="0" smtClean="0">
                <a:solidFill>
                  <a:srgbClr val="1D1D1D"/>
                </a:solidFill>
                <a:latin typeface="+mn-ea"/>
              </a:rPr>
              <a:t>国 税 庁　</a:t>
            </a:r>
            <a:endParaRPr kumimoji="1" lang="ja-JP" altLang="en-US" sz="15000" b="1" dirty="0">
              <a:solidFill>
                <a:srgbClr val="1D1D1D"/>
              </a:solidFill>
              <a:latin typeface="+mn-ea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07" t="27967" r="15952" b="25123"/>
          <a:stretch/>
        </p:blipFill>
        <p:spPr>
          <a:xfrm>
            <a:off x="2966835" y="4056679"/>
            <a:ext cx="3296270" cy="23647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71809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AutoShape 26"/>
          <p:cNvSpPr>
            <a:spLocks noChangeArrowheads="1"/>
          </p:cNvSpPr>
          <p:nvPr/>
        </p:nvSpPr>
        <p:spPr bwMode="auto">
          <a:xfrm>
            <a:off x="166854" y="3274731"/>
            <a:ext cx="8812046" cy="3411184"/>
          </a:xfrm>
          <a:prstGeom prst="roundRect">
            <a:avLst>
              <a:gd name="adj" fmla="val 6338"/>
            </a:avLst>
          </a:prstGeom>
          <a:noFill/>
          <a:ln w="76200" algn="ctr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40000"/>
              </a:spcBef>
              <a:buClr>
                <a:schemeClr val="accent1"/>
              </a:buClr>
              <a:buFont typeface="Wingdings" pitchFamily="28" charset="2"/>
              <a:buNone/>
            </a:pPr>
            <a:endParaRPr lang="ja-JP" altLang="en-US">
              <a:latin typeface="Arial" charset="0"/>
              <a:ea typeface="HGPｺﾞｼｯｸE" pitchFamily="50" charset="-128"/>
            </a:endParaRPr>
          </a:p>
        </p:txBody>
      </p:sp>
      <p:sp>
        <p:nvSpPr>
          <p:cNvPr id="25606" name="Line 14"/>
          <p:cNvSpPr>
            <a:spLocks noChangeShapeType="1"/>
          </p:cNvSpPr>
          <p:nvPr/>
        </p:nvSpPr>
        <p:spPr bwMode="auto">
          <a:xfrm>
            <a:off x="4378137" y="1737169"/>
            <a:ext cx="0" cy="180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anchor="ctr"/>
          <a:lstStyle/>
          <a:p>
            <a:endParaRPr lang="ja-JP" altLang="en-US"/>
          </a:p>
        </p:txBody>
      </p:sp>
      <p:sp>
        <p:nvSpPr>
          <p:cNvPr id="25609" name="AutoShape 17"/>
          <p:cNvSpPr>
            <a:spLocks noChangeArrowheads="1"/>
          </p:cNvSpPr>
          <p:nvPr/>
        </p:nvSpPr>
        <p:spPr bwMode="auto">
          <a:xfrm>
            <a:off x="2897533" y="1944120"/>
            <a:ext cx="2961205" cy="720000"/>
          </a:xfrm>
          <a:prstGeom prst="roundRect">
            <a:avLst>
              <a:gd name="adj" fmla="val 16667"/>
            </a:avLst>
          </a:prstGeom>
          <a:noFill/>
          <a:ln w="63500" algn="ctr">
            <a:solidFill>
              <a:schemeClr val="accent1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pPr algn="ctr"/>
            <a:r>
              <a:rPr lang="ja-JP" altLang="en-US" sz="3200" dirty="0" smtClean="0">
                <a:solidFill>
                  <a:srgbClr val="1D1D1D"/>
                </a:solidFill>
                <a:latin typeface="+mj-ea"/>
                <a:ea typeface="+mj-ea"/>
              </a:rPr>
              <a:t>国税局</a:t>
            </a:r>
            <a:r>
              <a:rPr lang="en-US" altLang="ja-JP" sz="3200" dirty="0" smtClean="0">
                <a:solidFill>
                  <a:srgbClr val="1D1D1D"/>
                </a:solidFill>
                <a:latin typeface="+mj-ea"/>
                <a:ea typeface="+mj-ea"/>
              </a:rPr>
              <a:t>(12</a:t>
            </a:r>
            <a:r>
              <a:rPr lang="en-US" altLang="ja-JP" sz="3200" dirty="0">
                <a:solidFill>
                  <a:srgbClr val="1D1D1D"/>
                </a:solidFill>
                <a:latin typeface="+mj-ea"/>
                <a:ea typeface="+mj-ea"/>
              </a:rPr>
              <a:t>)</a:t>
            </a:r>
            <a:endParaRPr lang="ja-JP" altLang="en-US" sz="3200" dirty="0">
              <a:solidFill>
                <a:srgbClr val="1D1D1D"/>
              </a:solidFill>
              <a:latin typeface="+mj-ea"/>
              <a:ea typeface="+mj-ea"/>
            </a:endParaRPr>
          </a:p>
        </p:txBody>
      </p:sp>
      <p:sp>
        <p:nvSpPr>
          <p:cNvPr id="25610" name="AutoShape 18"/>
          <p:cNvSpPr>
            <a:spLocks noChangeArrowheads="1"/>
          </p:cNvSpPr>
          <p:nvPr/>
        </p:nvSpPr>
        <p:spPr bwMode="auto">
          <a:xfrm>
            <a:off x="1678657" y="2936182"/>
            <a:ext cx="5359399" cy="720000"/>
          </a:xfrm>
          <a:prstGeom prst="roundRect">
            <a:avLst>
              <a:gd name="adj" fmla="val 16667"/>
            </a:avLst>
          </a:prstGeom>
          <a:solidFill>
            <a:srgbClr val="EFF5FB"/>
          </a:solidFill>
          <a:ln w="63500" algn="ctr">
            <a:solidFill>
              <a:schemeClr val="accent1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pPr algn="ctr"/>
            <a:r>
              <a:rPr lang="ja-JP" altLang="en-US" sz="3200" dirty="0" smtClean="0">
                <a:solidFill>
                  <a:srgbClr val="1D1D1D"/>
                </a:solidFill>
                <a:latin typeface="+mj-ea"/>
                <a:ea typeface="+mj-ea"/>
              </a:rPr>
              <a:t>税務署（</a:t>
            </a:r>
            <a:r>
              <a:rPr lang="en-US" altLang="ja-JP" sz="3200" dirty="0" smtClean="0">
                <a:solidFill>
                  <a:srgbClr val="1D1D1D"/>
                </a:solidFill>
                <a:latin typeface="+mj-ea"/>
                <a:ea typeface="+mj-ea"/>
              </a:rPr>
              <a:t>524</a:t>
            </a:r>
            <a:r>
              <a:rPr lang="ja-JP" altLang="en-US" sz="3200" dirty="0" smtClean="0">
                <a:solidFill>
                  <a:srgbClr val="1D1D1D"/>
                </a:solidFill>
                <a:latin typeface="+mj-ea"/>
                <a:ea typeface="+mj-ea"/>
              </a:rPr>
              <a:t>）</a:t>
            </a:r>
            <a:endParaRPr lang="ja-JP" altLang="en-US" sz="3200" dirty="0">
              <a:solidFill>
                <a:srgbClr val="1D1D1D"/>
              </a:solidFill>
              <a:latin typeface="+mj-ea"/>
              <a:ea typeface="+mj-ea"/>
            </a:endParaRPr>
          </a:p>
        </p:txBody>
      </p:sp>
      <p:sp>
        <p:nvSpPr>
          <p:cNvPr id="25626" name="Rectangle 52"/>
          <p:cNvSpPr>
            <a:spLocks noChangeArrowheads="1"/>
          </p:cNvSpPr>
          <p:nvPr/>
        </p:nvSpPr>
        <p:spPr bwMode="auto">
          <a:xfrm>
            <a:off x="0" y="0"/>
            <a:ext cx="9140825" cy="68564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1800">
              <a:latin typeface="Arial" charset="0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-654" y="99814"/>
            <a:ext cx="75698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u="sng" dirty="0">
                <a:solidFill>
                  <a:srgbClr val="1D1D1D"/>
                </a:solidFill>
                <a:latin typeface="+mn-ea"/>
              </a:rPr>
              <a:t>●</a:t>
            </a:r>
            <a:r>
              <a:rPr kumimoji="1" lang="ja-JP" altLang="en-US" sz="4800" u="sng" dirty="0" smtClean="0">
                <a:solidFill>
                  <a:srgbClr val="1D1D1D"/>
                </a:solidFill>
                <a:latin typeface="+mn-ea"/>
              </a:rPr>
              <a:t>国税庁の組織</a:t>
            </a:r>
            <a:r>
              <a:rPr kumimoji="1" lang="ja-JP" altLang="en-US" sz="3200" dirty="0" smtClean="0">
                <a:solidFill>
                  <a:srgbClr val="1D1D1D"/>
                </a:solidFill>
                <a:latin typeface="+mn-ea"/>
              </a:rPr>
              <a:t>　</a:t>
            </a:r>
            <a:endParaRPr kumimoji="1" lang="ja-JP" altLang="en-US" sz="3200" dirty="0">
              <a:solidFill>
                <a:srgbClr val="1D1D1D"/>
              </a:solidFill>
              <a:latin typeface="+mn-ea"/>
            </a:endParaRPr>
          </a:p>
        </p:txBody>
      </p:sp>
      <p:sp>
        <p:nvSpPr>
          <p:cNvPr id="25608" name="AutoShape 16"/>
          <p:cNvSpPr>
            <a:spLocks noChangeArrowheads="1"/>
          </p:cNvSpPr>
          <p:nvPr/>
        </p:nvSpPr>
        <p:spPr bwMode="auto">
          <a:xfrm>
            <a:off x="3369280" y="1093273"/>
            <a:ext cx="2017713" cy="628114"/>
          </a:xfrm>
          <a:prstGeom prst="roundRect">
            <a:avLst>
              <a:gd name="adj" fmla="val 16667"/>
            </a:avLst>
          </a:prstGeom>
          <a:noFill/>
          <a:ln w="63500" algn="ctr">
            <a:solidFill>
              <a:schemeClr val="accent1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pPr algn="ctr"/>
            <a:r>
              <a:rPr lang="ja-JP" altLang="en-US" sz="3200" dirty="0" smtClean="0">
                <a:solidFill>
                  <a:srgbClr val="1D1D1D"/>
                </a:solidFill>
                <a:latin typeface="+mj-ea"/>
                <a:ea typeface="+mj-ea"/>
              </a:rPr>
              <a:t>国税庁</a:t>
            </a:r>
            <a:endParaRPr lang="ja-JP" altLang="en-US" sz="3200" dirty="0">
              <a:solidFill>
                <a:srgbClr val="1D1D1D"/>
              </a:solidFill>
              <a:latin typeface="+mj-ea"/>
              <a:ea typeface="+mj-ea"/>
            </a:endParaRPr>
          </a:p>
        </p:txBody>
      </p:sp>
      <p:sp>
        <p:nvSpPr>
          <p:cNvPr id="54" name="Line 14"/>
          <p:cNvSpPr>
            <a:spLocks noChangeShapeType="1"/>
          </p:cNvSpPr>
          <p:nvPr/>
        </p:nvSpPr>
        <p:spPr bwMode="auto">
          <a:xfrm>
            <a:off x="4378137" y="2691071"/>
            <a:ext cx="0" cy="24511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anchor="ctr"/>
          <a:lstStyle/>
          <a:p>
            <a:endParaRPr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783392" y="4134414"/>
            <a:ext cx="7189486" cy="612894"/>
          </a:xfrm>
          <a:prstGeom prst="roundRect">
            <a:avLst/>
          </a:prstGeom>
          <a:noFill/>
          <a:ln w="635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b="1" dirty="0" smtClean="0">
                <a:solidFill>
                  <a:srgbClr val="1D1D1D"/>
                </a:solidFill>
                <a:latin typeface="+mn-ea"/>
              </a:rPr>
              <a:t>◎　管理運営部門・・・債権管理、窓口対応など</a:t>
            </a:r>
            <a:endParaRPr lang="en-US" altLang="ja-JP" sz="2400" b="1" dirty="0">
              <a:solidFill>
                <a:srgbClr val="1D1D1D"/>
              </a:solidFill>
              <a:latin typeface="+mn-ea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783392" y="4481644"/>
            <a:ext cx="5586246" cy="701837"/>
          </a:xfrm>
          <a:prstGeom prst="roundRect">
            <a:avLst/>
          </a:prstGeom>
          <a:noFill/>
          <a:ln w="635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b="1" dirty="0" smtClean="0">
                <a:solidFill>
                  <a:srgbClr val="1D1D1D"/>
                </a:solidFill>
                <a:latin typeface="+mn-ea"/>
              </a:rPr>
              <a:t>◎　徴収部門・・・督促や滞納処分など</a:t>
            </a:r>
            <a:endParaRPr lang="en-US" altLang="ja-JP" sz="2400" b="1" dirty="0">
              <a:solidFill>
                <a:srgbClr val="1D1D1D"/>
              </a:solidFill>
              <a:latin typeface="+mn-ea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769192" y="5114775"/>
            <a:ext cx="4733847" cy="1300693"/>
          </a:xfrm>
          <a:prstGeom prst="roundRect">
            <a:avLst/>
          </a:prstGeom>
          <a:noFill/>
          <a:ln w="635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b="1" dirty="0" smtClean="0">
                <a:solidFill>
                  <a:srgbClr val="1D1D1D"/>
                </a:solidFill>
                <a:latin typeface="+mn-ea"/>
              </a:rPr>
              <a:t>◎　個人課税部門（所得税など）</a:t>
            </a:r>
            <a:endParaRPr lang="en-US" altLang="ja-JP" sz="2400" b="1" dirty="0" smtClean="0">
              <a:solidFill>
                <a:srgbClr val="1D1D1D"/>
              </a:solidFill>
              <a:latin typeface="+mn-ea"/>
            </a:endParaRPr>
          </a:p>
          <a:p>
            <a:r>
              <a:rPr lang="ja-JP" altLang="en-US" sz="2400" b="1" dirty="0" smtClean="0">
                <a:solidFill>
                  <a:srgbClr val="1D1D1D"/>
                </a:solidFill>
                <a:latin typeface="+mn-ea"/>
              </a:rPr>
              <a:t>◎　資産課税部門（相続税など）</a:t>
            </a:r>
            <a:endParaRPr lang="en-US" altLang="ja-JP" sz="2400" b="1" dirty="0" smtClean="0">
              <a:solidFill>
                <a:srgbClr val="1D1D1D"/>
              </a:solidFill>
              <a:latin typeface="+mn-ea"/>
            </a:endParaRPr>
          </a:p>
          <a:p>
            <a:r>
              <a:rPr lang="ja-JP" altLang="en-US" sz="2400" b="1" dirty="0" smtClean="0">
                <a:solidFill>
                  <a:srgbClr val="1D1D1D"/>
                </a:solidFill>
                <a:latin typeface="+mn-ea"/>
              </a:rPr>
              <a:t>◎　法人課税部門（法人税など）</a:t>
            </a:r>
            <a:endParaRPr lang="en-US" altLang="ja-JP" sz="2400" b="1" dirty="0">
              <a:solidFill>
                <a:srgbClr val="1D1D1D"/>
              </a:solidFill>
              <a:latin typeface="+mn-ea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6079977" y="5294224"/>
            <a:ext cx="2429171" cy="828049"/>
          </a:xfrm>
          <a:prstGeom prst="roundRect">
            <a:avLst/>
          </a:prstGeom>
          <a:noFill/>
          <a:ln w="635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b="1" dirty="0" smtClean="0">
                <a:solidFill>
                  <a:srgbClr val="1D1D1D"/>
                </a:solidFill>
                <a:latin typeface="+mn-ea"/>
              </a:rPr>
              <a:t>税務調査など</a:t>
            </a:r>
            <a:endParaRPr lang="en-US" altLang="ja-JP" sz="2400" b="1" dirty="0">
              <a:solidFill>
                <a:srgbClr val="1D1D1D"/>
              </a:solidFill>
              <a:latin typeface="+mn-ea"/>
            </a:endParaRPr>
          </a:p>
        </p:txBody>
      </p:sp>
      <p:sp>
        <p:nvSpPr>
          <p:cNvPr id="2" name="右中かっこ 1"/>
          <p:cNvSpPr/>
          <p:nvPr/>
        </p:nvSpPr>
        <p:spPr>
          <a:xfrm>
            <a:off x="5318263" y="5276338"/>
            <a:ext cx="531478" cy="1008689"/>
          </a:xfrm>
          <a:prstGeom prst="rightBrace">
            <a:avLst>
              <a:gd name="adj1" fmla="val 17892"/>
              <a:gd name="adj2" fmla="val 48758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角丸四角形 27"/>
          <p:cNvSpPr/>
          <p:nvPr/>
        </p:nvSpPr>
        <p:spPr>
          <a:xfrm>
            <a:off x="586040" y="3688284"/>
            <a:ext cx="2185233" cy="612894"/>
          </a:xfrm>
          <a:prstGeom prst="roundRect">
            <a:avLst/>
          </a:prstGeom>
          <a:noFill/>
          <a:ln w="635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b="1" dirty="0" smtClean="0">
                <a:solidFill>
                  <a:srgbClr val="1D1D1D"/>
                </a:solidFill>
                <a:latin typeface="+mn-ea"/>
              </a:rPr>
              <a:t>【</a:t>
            </a:r>
            <a:r>
              <a:rPr lang="ja-JP" altLang="en-US" sz="2400" b="1" dirty="0" smtClean="0">
                <a:solidFill>
                  <a:srgbClr val="1D1D1D"/>
                </a:solidFill>
                <a:latin typeface="+mn-ea"/>
              </a:rPr>
              <a:t>主な部門</a:t>
            </a:r>
            <a:r>
              <a:rPr lang="en-US" altLang="ja-JP" sz="2400" b="1" dirty="0" smtClean="0">
                <a:solidFill>
                  <a:srgbClr val="1D1D1D"/>
                </a:solidFill>
                <a:latin typeface="+mn-ea"/>
              </a:rPr>
              <a:t>】</a:t>
            </a:r>
            <a:endParaRPr lang="en-US" altLang="ja-JP" sz="2400" b="1" dirty="0">
              <a:solidFill>
                <a:srgbClr val="1D1D1D"/>
              </a:solidFill>
              <a:latin typeface="+mn-e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0403426"/>
      </p:ext>
    </p:extLst>
  </p:cSld>
  <p:clrMapOvr>
    <a:masterClrMapping/>
  </p:clrMapOvr>
  <p:transition advTm="311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135163" y="36637"/>
            <a:ext cx="9185299" cy="646331"/>
          </a:xfrm>
          <a:prstGeom prst="rect">
            <a:avLst/>
          </a:prstGeom>
          <a:noFill/>
          <a:effectLst>
            <a:outerShdw blurRad="50800" dist="38100" dir="2700000" sx="129000" sy="129000" algn="tl" rotWithShape="0">
              <a:prstClr val="black">
                <a:alpha val="45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ja-JP" altLang="en-US" sz="3600" u="sng" dirty="0" smtClean="0">
                <a:solidFill>
                  <a:srgbClr val="1D1D1D"/>
                </a:solidFill>
                <a:latin typeface="+mj-ea"/>
                <a:ea typeface="+mj-ea"/>
                <a:cs typeface="Gisha" panose="020B0502040204020203" pitchFamily="34" charset="-79"/>
              </a:rPr>
              <a:t>●国民の安心と信頼につながる３つの仕事</a:t>
            </a:r>
            <a:endParaRPr kumimoji="1" lang="ja-JP" altLang="en-US" sz="3600" u="sng" dirty="0">
              <a:solidFill>
                <a:srgbClr val="1D1D1D"/>
              </a:solidFill>
              <a:latin typeface="+mj-ea"/>
              <a:ea typeface="+mj-ea"/>
              <a:cs typeface="Gisha" panose="020B0502040204020203" pitchFamily="34" charset="-79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314270" y="5327842"/>
            <a:ext cx="2276529" cy="1377757"/>
          </a:xfrm>
          <a:prstGeom prst="roundRect">
            <a:avLst>
              <a:gd name="adj" fmla="val 7879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>
                <a:solidFill>
                  <a:srgbClr val="1D1D1D"/>
                </a:solidFill>
                <a:latin typeface="+mn-ea"/>
              </a:rPr>
              <a:t>管理</a:t>
            </a:r>
            <a:r>
              <a:rPr lang="ja-JP" altLang="en-US" sz="3600" dirty="0" smtClean="0">
                <a:solidFill>
                  <a:srgbClr val="1D1D1D"/>
                </a:solidFill>
                <a:latin typeface="+mn-ea"/>
              </a:rPr>
              <a:t>運営</a:t>
            </a:r>
            <a:endParaRPr lang="en-US" altLang="ja-JP" sz="3600" dirty="0" smtClean="0">
              <a:solidFill>
                <a:srgbClr val="1D1D1D"/>
              </a:solidFill>
              <a:latin typeface="+mn-ea"/>
            </a:endParaRPr>
          </a:p>
          <a:p>
            <a:r>
              <a:rPr lang="ja-JP" altLang="en-US" sz="3600" dirty="0" smtClean="0">
                <a:solidFill>
                  <a:srgbClr val="1D1D1D"/>
                </a:solidFill>
                <a:latin typeface="+mn-ea"/>
              </a:rPr>
              <a:t>・徴収</a:t>
            </a:r>
            <a:endParaRPr kumimoji="1" lang="ja-JP" altLang="en-US" sz="3600" dirty="0">
              <a:solidFill>
                <a:srgbClr val="1D1D1D"/>
              </a:solidFill>
              <a:latin typeface="+mn-ea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2827686" y="829212"/>
            <a:ext cx="6045381" cy="1897055"/>
          </a:xfrm>
          <a:prstGeom prst="roundRect">
            <a:avLst>
              <a:gd name="adj" fmla="val 5669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0" rIns="72000" bIns="180000" rtlCol="0" anchor="ctr"/>
          <a:lstStyle/>
          <a:p>
            <a:pPr defTabSz="871538" fontAlgn="ctr">
              <a:defRPr/>
            </a:pPr>
            <a:r>
              <a:rPr lang="ja-JP" altLang="en-US" sz="3600" dirty="0" smtClean="0">
                <a:solidFill>
                  <a:srgbClr val="1D1D1D"/>
                </a:solidFill>
                <a:latin typeface="+mj-ea"/>
                <a:ea typeface="+mj-ea"/>
              </a:rPr>
              <a:t>・税務相談</a:t>
            </a:r>
            <a:endParaRPr lang="en-US" altLang="ja-JP" sz="3600" dirty="0">
              <a:solidFill>
                <a:srgbClr val="1D1D1D"/>
              </a:solidFill>
              <a:latin typeface="+mj-ea"/>
              <a:ea typeface="+mj-ea"/>
            </a:endParaRPr>
          </a:p>
          <a:p>
            <a:pPr defTabSz="871538" fontAlgn="ctr">
              <a:defRPr/>
            </a:pPr>
            <a:r>
              <a:rPr lang="ja-JP" altLang="en-US" sz="3600" dirty="0" smtClean="0">
                <a:solidFill>
                  <a:srgbClr val="1D1D1D"/>
                </a:solidFill>
                <a:latin typeface="+mj-ea"/>
                <a:ea typeface="+mj-ea"/>
              </a:rPr>
              <a:t>・児童</a:t>
            </a:r>
            <a:r>
              <a:rPr lang="ja-JP" altLang="en-US" sz="3600" dirty="0">
                <a:solidFill>
                  <a:srgbClr val="1D1D1D"/>
                </a:solidFill>
                <a:latin typeface="+mj-ea"/>
                <a:ea typeface="+mj-ea"/>
              </a:rPr>
              <a:t>等への租税</a:t>
            </a:r>
            <a:r>
              <a:rPr lang="ja-JP" altLang="en-US" sz="3600" dirty="0" smtClean="0">
                <a:solidFill>
                  <a:srgbClr val="1D1D1D"/>
                </a:solidFill>
                <a:latin typeface="+mj-ea"/>
                <a:ea typeface="+mj-ea"/>
              </a:rPr>
              <a:t>教室　など</a:t>
            </a:r>
            <a:endParaRPr lang="ja-JP" altLang="en-US" sz="3600" dirty="0">
              <a:solidFill>
                <a:srgbClr val="1D1D1D"/>
              </a:solidFill>
              <a:latin typeface="+mj-ea"/>
              <a:ea typeface="+mj-ea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314271" y="829212"/>
            <a:ext cx="2276529" cy="1897055"/>
          </a:xfrm>
          <a:prstGeom prst="roundRect">
            <a:avLst>
              <a:gd name="adj" fmla="val 5745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600" dirty="0" smtClean="0">
                <a:solidFill>
                  <a:srgbClr val="1D1D1D"/>
                </a:solidFill>
                <a:latin typeface="+mn-ea"/>
              </a:rPr>
              <a:t>納税者</a:t>
            </a:r>
            <a:endParaRPr kumimoji="1" lang="en-US" altLang="ja-JP" sz="3600" dirty="0" smtClean="0">
              <a:solidFill>
                <a:srgbClr val="1D1D1D"/>
              </a:solidFill>
              <a:latin typeface="+mn-ea"/>
            </a:endParaRPr>
          </a:p>
          <a:p>
            <a:r>
              <a:rPr kumimoji="1" lang="ja-JP" altLang="en-US" sz="3600" dirty="0" smtClean="0">
                <a:solidFill>
                  <a:srgbClr val="1D1D1D"/>
                </a:solidFill>
                <a:latin typeface="+mn-ea"/>
              </a:rPr>
              <a:t>サービス</a:t>
            </a:r>
            <a:endParaRPr kumimoji="1" lang="ja-JP" altLang="en-US" sz="3600" dirty="0">
              <a:solidFill>
                <a:srgbClr val="1D1D1D"/>
              </a:solidFill>
              <a:latin typeface="+mn-ea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827685" y="2872510"/>
            <a:ext cx="6045381" cy="2309089"/>
          </a:xfrm>
          <a:prstGeom prst="roundRect">
            <a:avLst>
              <a:gd name="adj" fmla="val 4829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0" rIns="72000" bIns="180000" rtlCol="0" anchor="ctr"/>
          <a:lstStyle/>
          <a:p>
            <a:pPr defTabSz="871538" fontAlgn="ctr">
              <a:defRPr/>
            </a:pPr>
            <a:r>
              <a:rPr lang="ja-JP" altLang="en-US" sz="3600" dirty="0" smtClean="0">
                <a:solidFill>
                  <a:srgbClr val="1D1D1D"/>
                </a:solidFill>
                <a:latin typeface="+mj-ea"/>
              </a:rPr>
              <a:t>・申告内容の確認</a:t>
            </a:r>
            <a:endParaRPr lang="en-US" altLang="ja-JP" sz="3600" dirty="0" smtClean="0">
              <a:solidFill>
                <a:srgbClr val="1D1D1D"/>
              </a:solidFill>
              <a:latin typeface="+mj-ea"/>
            </a:endParaRPr>
          </a:p>
          <a:p>
            <a:pPr defTabSz="871538" fontAlgn="ctr">
              <a:defRPr/>
            </a:pPr>
            <a:r>
              <a:rPr lang="ja-JP" altLang="en-US" sz="3600" dirty="0" smtClean="0">
                <a:solidFill>
                  <a:srgbClr val="1D1D1D"/>
                </a:solidFill>
                <a:latin typeface="+mj-ea"/>
              </a:rPr>
              <a:t>・情報収集　など</a:t>
            </a:r>
            <a:endParaRPr lang="en-US" altLang="ja-JP" sz="3600" dirty="0" smtClean="0">
              <a:solidFill>
                <a:srgbClr val="1D1D1D"/>
              </a:solidFill>
              <a:latin typeface="+mj-ea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314271" y="2872511"/>
            <a:ext cx="2276529" cy="2309088"/>
          </a:xfrm>
          <a:prstGeom prst="roundRect">
            <a:avLst>
              <a:gd name="adj" fmla="val 5658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 smtClean="0">
                <a:solidFill>
                  <a:srgbClr val="1D1D1D"/>
                </a:solidFill>
                <a:latin typeface="+mn-ea"/>
              </a:rPr>
              <a:t>税務</a:t>
            </a:r>
            <a:r>
              <a:rPr lang="ja-JP" altLang="en-US" sz="3600" dirty="0">
                <a:solidFill>
                  <a:srgbClr val="1D1D1D"/>
                </a:solidFill>
                <a:latin typeface="+mn-ea"/>
              </a:rPr>
              <a:t>調査</a:t>
            </a:r>
            <a:endParaRPr kumimoji="1" lang="ja-JP" altLang="en-US" sz="3600" dirty="0">
              <a:solidFill>
                <a:srgbClr val="1D1D1D"/>
              </a:solidFill>
              <a:latin typeface="+mn-ea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2827685" y="5327842"/>
            <a:ext cx="6045381" cy="1377757"/>
          </a:xfrm>
          <a:prstGeom prst="roundRect">
            <a:avLst>
              <a:gd name="adj" fmla="val 4829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0" rIns="72000" bIns="180000" rtlCol="0" anchor="ctr"/>
          <a:lstStyle/>
          <a:p>
            <a:pPr defTabSz="871538" fontAlgn="ctr">
              <a:defRPr/>
            </a:pPr>
            <a:r>
              <a:rPr lang="ja-JP" altLang="en-US" sz="3600" dirty="0" smtClean="0">
                <a:solidFill>
                  <a:srgbClr val="1D1D1D"/>
                </a:solidFill>
                <a:latin typeface="+mj-ea"/>
                <a:ea typeface="+mj-ea"/>
              </a:rPr>
              <a:t>・納付状況の管理</a:t>
            </a:r>
            <a:endParaRPr lang="en-US" altLang="ja-JP" sz="3600" dirty="0" smtClean="0">
              <a:solidFill>
                <a:srgbClr val="1D1D1D"/>
              </a:solidFill>
              <a:latin typeface="+mj-ea"/>
              <a:ea typeface="+mj-ea"/>
            </a:endParaRPr>
          </a:p>
          <a:p>
            <a:pPr defTabSz="871538" fontAlgn="ctr">
              <a:defRPr/>
            </a:pPr>
            <a:r>
              <a:rPr lang="ja-JP" altLang="en-US" sz="3600" dirty="0" smtClean="0">
                <a:solidFill>
                  <a:srgbClr val="1D1D1D"/>
                </a:solidFill>
                <a:latin typeface="+mj-ea"/>
                <a:ea typeface="+mj-ea"/>
              </a:rPr>
              <a:t>・督促や</a:t>
            </a:r>
            <a:r>
              <a:rPr lang="ja-JP" altLang="en-US" sz="3600" dirty="0">
                <a:solidFill>
                  <a:srgbClr val="1D1D1D"/>
                </a:solidFill>
                <a:latin typeface="+mj-ea"/>
                <a:ea typeface="+mj-ea"/>
              </a:rPr>
              <a:t>滞納</a:t>
            </a:r>
            <a:r>
              <a:rPr lang="ja-JP" altLang="en-US" sz="3600" dirty="0" smtClean="0">
                <a:solidFill>
                  <a:srgbClr val="1D1D1D"/>
                </a:solidFill>
                <a:latin typeface="+mj-ea"/>
                <a:ea typeface="+mj-ea"/>
              </a:rPr>
              <a:t>処分　など</a:t>
            </a:r>
            <a:endParaRPr lang="ja-JP" altLang="en-US" sz="3600" dirty="0">
              <a:solidFill>
                <a:srgbClr val="1D1D1D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987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53816" y="113271"/>
            <a:ext cx="8116288" cy="830997"/>
          </a:xfrm>
          <a:prstGeom prst="rect">
            <a:avLst/>
          </a:prstGeom>
          <a:noFill/>
          <a:effectLst>
            <a:outerShdw blurRad="50800" dist="38100" dir="2700000" sx="129000" sy="129000" algn="tl" rotWithShape="0">
              <a:prstClr val="black">
                <a:alpha val="45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ja-JP" altLang="en-US" sz="4800" u="sng" dirty="0" smtClean="0">
                <a:solidFill>
                  <a:srgbClr val="1D1D1D"/>
                </a:solidFill>
                <a:latin typeface="+mj-ea"/>
                <a:ea typeface="+mj-ea"/>
                <a:cs typeface="Gisha" panose="020B0502040204020203" pitchFamily="34" charset="-79"/>
              </a:rPr>
              <a:t>●採用後の実務と研修</a:t>
            </a:r>
            <a:endParaRPr kumimoji="1" lang="ja-JP" altLang="en-US" sz="4800" u="sng" dirty="0">
              <a:solidFill>
                <a:srgbClr val="1D1D1D"/>
              </a:solidFill>
              <a:latin typeface="+mj-ea"/>
              <a:ea typeface="+mj-ea"/>
              <a:cs typeface="Gisha" panose="020B0502040204020203" pitchFamily="34" charset="-79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684213" y="1557338"/>
            <a:ext cx="1358900" cy="4895998"/>
          </a:xfrm>
          <a:prstGeom prst="downArrow">
            <a:avLst>
              <a:gd name="adj1" fmla="val 44389"/>
              <a:gd name="adj2" fmla="val 20176"/>
            </a:avLst>
          </a:prstGeom>
          <a:solidFill>
            <a:schemeClr val="accent5">
              <a:lumMod val="75000"/>
              <a:alpha val="89803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lIns="0" tIns="72000" rIns="0" bIns="0" anchor="ctr"/>
          <a:lstStyle/>
          <a:p>
            <a:endParaRPr lang="ja-JP" altLang="en-US"/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611558" y="1124679"/>
            <a:ext cx="4105275" cy="647700"/>
          </a:xfrm>
          <a:prstGeom prst="flowChartAlternateProcess">
            <a:avLst/>
          </a:prstGeom>
          <a:solidFill>
            <a:srgbClr val="FFCCFF"/>
          </a:solidFill>
          <a:ln w="762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342900" indent="-342900" algn="ctr" fontAlgn="ctr">
              <a:defRPr/>
            </a:pPr>
            <a:r>
              <a:rPr lang="ja-JP" altLang="en-US" sz="4000" dirty="0">
                <a:solidFill>
                  <a:srgbClr val="1D1D1D"/>
                </a:solidFill>
                <a:latin typeface="+mn-ea"/>
              </a:rPr>
              <a:t>採      </a:t>
            </a:r>
            <a:r>
              <a:rPr lang="ja-JP" altLang="en-US" sz="4000" dirty="0" smtClean="0">
                <a:solidFill>
                  <a:srgbClr val="1D1D1D"/>
                </a:solidFill>
                <a:latin typeface="+mn-ea"/>
              </a:rPr>
              <a:t>用</a:t>
            </a:r>
            <a:endParaRPr lang="ja-JP" altLang="en-US" sz="4000" dirty="0">
              <a:solidFill>
                <a:srgbClr val="1D1D1D"/>
              </a:solidFill>
              <a:latin typeface="+mn-ea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960077" y="2032911"/>
            <a:ext cx="3457575" cy="576263"/>
          </a:xfrm>
          <a:prstGeom prst="flowChartAlternateProcess">
            <a:avLst/>
          </a:prstGeom>
          <a:solidFill>
            <a:srgbClr val="FF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342900" indent="-342900" algn="ctr" fontAlgn="ctr">
              <a:defRPr/>
            </a:pPr>
            <a:r>
              <a:rPr lang="ja-JP" altLang="en-US" sz="3600" dirty="0" smtClean="0">
                <a:solidFill>
                  <a:srgbClr val="1D1D1D"/>
                </a:solidFill>
                <a:latin typeface="+mj-ea"/>
                <a:ea typeface="+mj-ea"/>
              </a:rPr>
              <a:t>研修（１年間）</a:t>
            </a:r>
            <a:endParaRPr lang="ja-JP" altLang="en-US" sz="3600" dirty="0">
              <a:solidFill>
                <a:srgbClr val="1D1D1D"/>
              </a:solidFill>
              <a:latin typeface="+mj-ea"/>
              <a:ea typeface="+mj-ea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789488" y="1147995"/>
            <a:ext cx="36004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ja-JP" altLang="en-US" sz="3600" dirty="0">
                <a:solidFill>
                  <a:srgbClr val="1D1D1D"/>
                </a:solidFill>
                <a:latin typeface="+mj-ea"/>
                <a:ea typeface="+mj-ea"/>
              </a:rPr>
              <a:t>各国税局に採用</a:t>
            </a:r>
          </a:p>
        </p:txBody>
      </p:sp>
      <p:sp>
        <p:nvSpPr>
          <p:cNvPr id="19" name="AutoShape 14"/>
          <p:cNvSpPr>
            <a:spLocks noChangeArrowheads="1"/>
          </p:cNvSpPr>
          <p:nvPr/>
        </p:nvSpPr>
        <p:spPr bwMode="auto">
          <a:xfrm>
            <a:off x="960077" y="5454667"/>
            <a:ext cx="3457575" cy="576262"/>
          </a:xfrm>
          <a:prstGeom prst="flowChartAlternateProcess">
            <a:avLst/>
          </a:prstGeom>
          <a:solidFill>
            <a:srgbClr val="FF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342900" indent="-342900" algn="ctr" fontAlgn="ctr">
              <a:defRPr/>
            </a:pPr>
            <a:r>
              <a:rPr lang="ja-JP" altLang="en-US" sz="3600" dirty="0" smtClean="0">
                <a:solidFill>
                  <a:srgbClr val="1D1D1D"/>
                </a:solidFill>
                <a:latin typeface="+mj-ea"/>
                <a:ea typeface="+mj-ea"/>
              </a:rPr>
              <a:t>研修（３か月）</a:t>
            </a:r>
            <a:endParaRPr lang="ja-JP" altLang="en-US" sz="3600" dirty="0">
              <a:solidFill>
                <a:srgbClr val="1D1D1D"/>
              </a:solidFill>
              <a:latin typeface="+mj-ea"/>
              <a:ea typeface="+mj-ea"/>
            </a:endParaRPr>
          </a:p>
        </p:txBody>
      </p:sp>
      <p:sp>
        <p:nvSpPr>
          <p:cNvPr id="2" name="右矢印 1"/>
          <p:cNvSpPr/>
          <p:nvPr/>
        </p:nvSpPr>
        <p:spPr>
          <a:xfrm>
            <a:off x="4417652" y="2160988"/>
            <a:ext cx="1246548" cy="259091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フローチャート: 他ページ結合子 3"/>
          <p:cNvSpPr/>
          <p:nvPr/>
        </p:nvSpPr>
        <p:spPr>
          <a:xfrm>
            <a:off x="1793068" y="3368967"/>
            <a:ext cx="2879383" cy="2084386"/>
          </a:xfrm>
          <a:prstGeom prst="flowChartOffpageConnector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>
              <a:defRPr/>
            </a:pPr>
            <a:r>
              <a:rPr lang="ja-JP" altLang="en-US" sz="3200" dirty="0" smtClean="0">
                <a:solidFill>
                  <a:schemeClr val="tx1"/>
                </a:solidFill>
                <a:latin typeface="+mj-ea"/>
              </a:rPr>
              <a:t>３年間の実務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788315" y="2721267"/>
            <a:ext cx="2884136" cy="64770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税務署に配属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8" name="直方体 17"/>
          <p:cNvSpPr/>
          <p:nvPr/>
        </p:nvSpPr>
        <p:spPr>
          <a:xfrm>
            <a:off x="5759142" y="1856548"/>
            <a:ext cx="2851458" cy="4015795"/>
          </a:xfrm>
          <a:prstGeom prst="cube">
            <a:avLst>
              <a:gd name="adj" fmla="val 15053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endParaRPr lang="en-US" altLang="ja-JP" sz="2400" dirty="0">
              <a:solidFill>
                <a:srgbClr val="1D1D1D"/>
              </a:solidFill>
              <a:latin typeface="+mn-ea"/>
            </a:endParaRPr>
          </a:p>
          <a:p>
            <a:pPr>
              <a:defRPr/>
            </a:pPr>
            <a:r>
              <a:rPr lang="ja-JP" altLang="en-US" sz="2400" dirty="0" smtClean="0">
                <a:solidFill>
                  <a:srgbClr val="1D1D1D"/>
                </a:solidFill>
                <a:latin typeface="+mn-ea"/>
              </a:rPr>
              <a:t>　</a:t>
            </a:r>
            <a:endParaRPr lang="en-US" altLang="ja-JP" sz="2400" dirty="0" smtClean="0">
              <a:solidFill>
                <a:srgbClr val="1D1D1D"/>
              </a:solidFill>
              <a:latin typeface="+mn-ea"/>
            </a:endParaRPr>
          </a:p>
          <a:p>
            <a:pPr>
              <a:defRPr/>
            </a:pPr>
            <a:r>
              <a:rPr lang="ja-JP" altLang="en-US" sz="2400" b="1" dirty="0" smtClean="0">
                <a:solidFill>
                  <a:srgbClr val="1D1D1D"/>
                </a:solidFill>
                <a:latin typeface="+mn-ea"/>
              </a:rPr>
              <a:t>・</a:t>
            </a:r>
            <a:r>
              <a:rPr lang="ja-JP" altLang="en-US" sz="2400" b="1" dirty="0">
                <a:solidFill>
                  <a:srgbClr val="1D1D1D"/>
                </a:solidFill>
                <a:latin typeface="+mn-ea"/>
              </a:rPr>
              <a:t>埼玉県</a:t>
            </a:r>
            <a:r>
              <a:rPr lang="ja-JP" altLang="en-US" sz="2400" b="1" dirty="0" smtClean="0">
                <a:solidFill>
                  <a:srgbClr val="1D1D1D"/>
                </a:solidFill>
                <a:latin typeface="+mn-ea"/>
              </a:rPr>
              <a:t>和光市</a:t>
            </a:r>
            <a:endParaRPr lang="en-US" altLang="ja-JP" sz="2400" b="1" dirty="0">
              <a:solidFill>
                <a:srgbClr val="1D1D1D"/>
              </a:solidFill>
              <a:latin typeface="+mn-ea"/>
            </a:endParaRPr>
          </a:p>
          <a:p>
            <a:pPr>
              <a:defRPr/>
            </a:pPr>
            <a:r>
              <a:rPr lang="ja-JP" altLang="en-US" sz="2400" b="1" dirty="0" smtClean="0">
                <a:solidFill>
                  <a:srgbClr val="1D1D1D"/>
                </a:solidFill>
                <a:latin typeface="+mn-ea"/>
              </a:rPr>
              <a:t>・</a:t>
            </a:r>
            <a:r>
              <a:rPr lang="ja-JP" altLang="en-US" sz="2400" b="1" dirty="0">
                <a:solidFill>
                  <a:srgbClr val="1D1D1D"/>
                </a:solidFill>
                <a:latin typeface="+mn-ea"/>
              </a:rPr>
              <a:t>千葉県船橋市</a:t>
            </a:r>
            <a:endParaRPr lang="en-US" altLang="ja-JP" sz="2400" b="1" dirty="0">
              <a:solidFill>
                <a:srgbClr val="1D1D1D"/>
              </a:solidFill>
              <a:latin typeface="+mn-ea"/>
            </a:endParaRPr>
          </a:p>
          <a:p>
            <a:pPr>
              <a:defRPr/>
            </a:pPr>
            <a:r>
              <a:rPr lang="ja-JP" altLang="en-US" sz="2400" b="1" dirty="0" smtClean="0">
                <a:solidFill>
                  <a:srgbClr val="1D1D1D"/>
                </a:solidFill>
                <a:latin typeface="+mn-ea"/>
              </a:rPr>
              <a:t>・</a:t>
            </a:r>
            <a:r>
              <a:rPr lang="ja-JP" altLang="en-US" sz="2400" b="1" dirty="0">
                <a:solidFill>
                  <a:srgbClr val="1D1D1D"/>
                </a:solidFill>
                <a:latin typeface="+mn-ea"/>
              </a:rPr>
              <a:t>大阪府枚方市</a:t>
            </a:r>
            <a:endParaRPr lang="en-US" altLang="ja-JP" sz="2400" b="1" dirty="0">
              <a:solidFill>
                <a:srgbClr val="1D1D1D"/>
              </a:solidFill>
              <a:latin typeface="+mn-ea"/>
            </a:endParaRPr>
          </a:p>
          <a:p>
            <a:pPr>
              <a:defRPr/>
            </a:pPr>
            <a:r>
              <a:rPr lang="ja-JP" altLang="en-US" sz="2400" b="1" dirty="0" smtClean="0">
                <a:solidFill>
                  <a:srgbClr val="1D1D1D"/>
                </a:solidFill>
                <a:latin typeface="+mn-ea"/>
              </a:rPr>
              <a:t>・</a:t>
            </a:r>
            <a:r>
              <a:rPr lang="ja-JP" altLang="en-US" sz="2400" b="1" dirty="0">
                <a:solidFill>
                  <a:srgbClr val="1D1D1D"/>
                </a:solidFill>
                <a:latin typeface="+mn-ea"/>
              </a:rPr>
              <a:t>熊本県</a:t>
            </a:r>
            <a:r>
              <a:rPr lang="ja-JP" altLang="en-US" sz="2400" b="1" dirty="0" smtClean="0">
                <a:solidFill>
                  <a:srgbClr val="1D1D1D"/>
                </a:solidFill>
                <a:latin typeface="+mn-ea"/>
              </a:rPr>
              <a:t>熊本市</a:t>
            </a:r>
            <a:endParaRPr lang="en-US" altLang="ja-JP" sz="2400" b="1" dirty="0" smtClean="0">
              <a:solidFill>
                <a:srgbClr val="1D1D1D"/>
              </a:solidFill>
              <a:latin typeface="+mn-ea"/>
            </a:endParaRPr>
          </a:p>
          <a:p>
            <a:pPr>
              <a:defRPr/>
            </a:pPr>
            <a:endParaRPr lang="en-US" altLang="ja-JP" sz="2400" b="1" dirty="0" smtClean="0">
              <a:solidFill>
                <a:srgbClr val="1D1D1D"/>
              </a:solidFill>
              <a:latin typeface="+mn-ea"/>
            </a:endParaRPr>
          </a:p>
          <a:p>
            <a:pPr algn="r">
              <a:defRPr/>
            </a:pPr>
            <a:r>
              <a:rPr lang="ja-JP" altLang="en-US" sz="2400" b="1" dirty="0" smtClean="0">
                <a:solidFill>
                  <a:srgbClr val="1D1D1D"/>
                </a:solidFill>
                <a:latin typeface="+mn-ea"/>
              </a:rPr>
              <a:t>（計４か所）</a:t>
            </a:r>
            <a:endParaRPr lang="ja-JP" altLang="en-US" sz="2400" b="1" dirty="0">
              <a:solidFill>
                <a:srgbClr val="1D1D1D"/>
              </a:solidFill>
              <a:latin typeface="+mn-ea"/>
            </a:endParaRPr>
          </a:p>
          <a:p>
            <a:pPr algn="ctr"/>
            <a:endParaRPr kumimoji="1" lang="ja-JP" altLang="en-US" sz="2400" b="1" dirty="0">
              <a:latin typeface="+mn-ea"/>
            </a:endParaRPr>
          </a:p>
        </p:txBody>
      </p:sp>
      <p:sp>
        <p:nvSpPr>
          <p:cNvPr id="23" name="額縁 22"/>
          <p:cNvSpPr/>
          <p:nvPr/>
        </p:nvSpPr>
        <p:spPr>
          <a:xfrm>
            <a:off x="5880100" y="2339663"/>
            <a:ext cx="2158639" cy="539021"/>
          </a:xfrm>
          <a:prstGeom prst="bevel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solidFill>
                  <a:schemeClr val="tx1"/>
                </a:solidFill>
              </a:rPr>
              <a:t>税務大学校</a:t>
            </a:r>
            <a:endParaRPr kumimoji="1" lang="ja-JP" altLang="en-US" sz="2400" b="1" dirty="0">
              <a:solidFill>
                <a:schemeClr val="tx1"/>
              </a:solidFill>
            </a:endParaRPr>
          </a:p>
        </p:txBody>
      </p:sp>
      <p:sp>
        <p:nvSpPr>
          <p:cNvPr id="24" name="右矢印 23"/>
          <p:cNvSpPr/>
          <p:nvPr/>
        </p:nvSpPr>
        <p:spPr>
          <a:xfrm>
            <a:off x="4422895" y="5613252"/>
            <a:ext cx="1246548" cy="259091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32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53816" y="113271"/>
            <a:ext cx="8116288" cy="830997"/>
          </a:xfrm>
          <a:prstGeom prst="rect">
            <a:avLst/>
          </a:prstGeom>
          <a:noFill/>
          <a:effectLst>
            <a:outerShdw blurRad="50800" dist="38100" dir="2700000" sx="129000" sy="129000" algn="tl" rotWithShape="0">
              <a:prstClr val="black">
                <a:alpha val="45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ja-JP" altLang="en-US" sz="4800" dirty="0" smtClean="0">
                <a:solidFill>
                  <a:srgbClr val="1D1D1D"/>
                </a:solidFill>
                <a:latin typeface="+mj-ea"/>
                <a:ea typeface="+mj-ea"/>
                <a:cs typeface="Gisha" panose="020B0502040204020203" pitchFamily="34" charset="-79"/>
              </a:rPr>
              <a:t>●国税の職場の魅力</a:t>
            </a:r>
            <a:endParaRPr kumimoji="1" lang="ja-JP" altLang="en-US" sz="4800" dirty="0">
              <a:solidFill>
                <a:srgbClr val="1D1D1D"/>
              </a:solidFill>
              <a:latin typeface="+mj-ea"/>
              <a:ea typeface="+mj-ea"/>
              <a:cs typeface="Gisha" panose="020B0502040204020203" pitchFamily="34" charset="-79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06217" y="1320800"/>
            <a:ext cx="8549026" cy="5096933"/>
          </a:xfrm>
          <a:prstGeom prst="roundRect">
            <a:avLst>
              <a:gd name="adj" fmla="val 9026"/>
            </a:avLst>
          </a:prstGeom>
          <a:solidFill>
            <a:srgbClr val="FFCC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1D1D1D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6400" y="1745607"/>
            <a:ext cx="860213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rgbClr val="1D1D1D"/>
                </a:solidFill>
                <a:latin typeface="+mj-ea"/>
                <a:ea typeface="+mj-ea"/>
              </a:rPr>
              <a:t>・国の財政基盤を支える</a:t>
            </a:r>
            <a:endParaRPr kumimoji="1" lang="en-US" altLang="ja-JP" sz="5400" dirty="0" smtClean="0">
              <a:solidFill>
                <a:srgbClr val="1D1D1D"/>
              </a:solidFill>
              <a:latin typeface="+mj-ea"/>
              <a:ea typeface="+mj-ea"/>
            </a:endParaRPr>
          </a:p>
          <a:p>
            <a:r>
              <a:rPr lang="ja-JP" altLang="en-US" sz="5400" dirty="0" smtClean="0">
                <a:solidFill>
                  <a:srgbClr val="1D1D1D"/>
                </a:solidFill>
                <a:latin typeface="+mj-ea"/>
                <a:ea typeface="+mj-ea"/>
              </a:rPr>
              <a:t>・社会経済の動きを感じる</a:t>
            </a:r>
            <a:endParaRPr lang="en-US" altLang="ja-JP" sz="5400" dirty="0" smtClean="0">
              <a:solidFill>
                <a:srgbClr val="1D1D1D"/>
              </a:solidFill>
              <a:latin typeface="+mj-ea"/>
              <a:ea typeface="+mj-ea"/>
            </a:endParaRPr>
          </a:p>
          <a:p>
            <a:r>
              <a:rPr kumimoji="1" lang="ja-JP" altLang="en-US" sz="5400" dirty="0" smtClean="0">
                <a:solidFill>
                  <a:srgbClr val="1D1D1D"/>
                </a:solidFill>
                <a:latin typeface="+mj-ea"/>
                <a:ea typeface="+mj-ea"/>
              </a:rPr>
              <a:t>・様々な人との出会い</a:t>
            </a:r>
            <a:endParaRPr kumimoji="1" lang="en-US" altLang="ja-JP" sz="5400" dirty="0" smtClean="0">
              <a:solidFill>
                <a:srgbClr val="1D1D1D"/>
              </a:solidFill>
              <a:latin typeface="+mj-ea"/>
              <a:ea typeface="+mj-ea"/>
            </a:endParaRPr>
          </a:p>
          <a:p>
            <a:r>
              <a:rPr lang="ja-JP" altLang="en-US" sz="5400" dirty="0" smtClean="0">
                <a:solidFill>
                  <a:srgbClr val="1D1D1D"/>
                </a:solidFill>
                <a:latin typeface="+mj-ea"/>
                <a:ea typeface="+mj-ea"/>
              </a:rPr>
              <a:t>・達成感や充実感</a:t>
            </a:r>
            <a:endParaRPr lang="en-US" altLang="ja-JP" sz="5400" dirty="0" smtClean="0">
              <a:solidFill>
                <a:srgbClr val="1D1D1D"/>
              </a:solidFill>
              <a:latin typeface="+mj-ea"/>
              <a:ea typeface="+mj-ea"/>
            </a:endParaRPr>
          </a:p>
          <a:p>
            <a:r>
              <a:rPr kumimoji="1" lang="ja-JP" altLang="en-US" sz="5400" dirty="0" smtClean="0">
                <a:solidFill>
                  <a:srgbClr val="1D1D1D"/>
                </a:solidFill>
                <a:latin typeface="+mj-ea"/>
                <a:ea typeface="+mj-ea"/>
              </a:rPr>
              <a:t>・研修制度の充実</a:t>
            </a:r>
            <a:endParaRPr kumimoji="1" lang="ja-JP" altLang="en-US" sz="5400" dirty="0">
              <a:solidFill>
                <a:srgbClr val="1D1D1D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24964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2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215ED1284819D4B8B76EBDDC5AD8DA8" ma:contentTypeVersion="1" ma:contentTypeDescription="新しいドキュメントを作成します。" ma:contentTypeScope="" ma:versionID="6686df18da26d3b94b48af59e1646b76">
  <xsd:schema xmlns:xsd="http://www.w3.org/2001/XMLSchema" xmlns:xs="http://www.w3.org/2001/XMLSchema" xmlns:p="http://schemas.microsoft.com/office/2006/metadata/properties" xmlns:ns2="bc4a77a8-1028-49da-9de4-159016c7872b" targetNamespace="http://schemas.microsoft.com/office/2006/metadata/properties" ma:root="true" ma:fieldsID="00601305ebd391d3ba149a7564a48c4b" ns2:_="">
    <xsd:import namespace="bc4a77a8-1028-49da-9de4-159016c7872b"/>
    <xsd:element name="properties">
      <xsd:complexType>
        <xsd:sequence>
          <xsd:element name="documentManagement">
            <xsd:complexType>
              <xsd:all>
                <xsd:element ref="ns2:_x8aac__x660e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4a77a8-1028-49da-9de4-159016c7872b" elementFormDefault="qualified">
    <xsd:import namespace="http://schemas.microsoft.com/office/2006/documentManagement/types"/>
    <xsd:import namespace="http://schemas.microsoft.com/office/infopath/2007/PartnerControls"/>
    <xsd:element name="_x8aac__x660e_" ma:index="8" nillable="true" ma:displayName="説明" ma:internalName="_x8aac__x660e_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8aac__x660e_ xmlns="bc4a77a8-1028-49da-9de4-159016c7872b" xsi:nil="true"/>
  </documentManagement>
</p:properties>
</file>

<file path=customXml/itemProps1.xml><?xml version="1.0" encoding="utf-8"?>
<ds:datastoreItem xmlns:ds="http://schemas.openxmlformats.org/officeDocument/2006/customXml" ds:itemID="{FB7BD768-5D1B-4911-9C22-0C61A1DECC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4a77a8-1028-49da-9de4-159016c787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E3C8230-6532-421B-9E55-014DCD072D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99E889-8CB5-4F4E-B467-41FC4870DE8C}">
  <ds:schemaRefs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bc4a77a8-1028-49da-9de4-159016c7872b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1007</TotalTime>
  <Words>144</Words>
  <Application>Microsoft Office PowerPoint</Application>
  <PresentationFormat>画面に合わせる (4:3)</PresentationFormat>
  <Paragraphs>52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4" baseType="lpstr">
      <vt:lpstr>Gisha</vt:lpstr>
      <vt:lpstr>HGPｺﾞｼｯｸE</vt:lpstr>
      <vt:lpstr>HG丸ｺﾞｼｯｸM-PRO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chikako</dc:creator>
  <cp:lastModifiedBy>浦上 晴香(urakami-haruka)</cp:lastModifiedBy>
  <cp:revision>104</cp:revision>
  <cp:lastPrinted>2018-11-14T02:23:53Z</cp:lastPrinted>
  <dcterms:created xsi:type="dcterms:W3CDTF">2018-03-01T07:34:48Z</dcterms:created>
  <dcterms:modified xsi:type="dcterms:W3CDTF">2018-11-22T04:02:05Z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0x0101007215ED1284819D4B8B76EBDDC5AD8DA8</vt:lpwstr>
  </property>
</Properties>
</file>