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56" r:id="rId1"/>
  </p:sldMasterIdLst>
  <p:notesMasterIdLst>
    <p:notesMasterId r:id="rId7"/>
  </p:notesMasterIdLst>
  <p:handoutMasterIdLst>
    <p:handoutMasterId r:id="rId8"/>
  </p:handoutMasterIdLst>
  <p:sldIdLst>
    <p:sldId id="585" r:id="rId2"/>
    <p:sldId id="598" r:id="rId3"/>
    <p:sldId id="581" r:id="rId4"/>
    <p:sldId id="611" r:id="rId5"/>
    <p:sldId id="612" r:id="rId6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FF33"/>
    <a:srgbClr val="66FF33"/>
    <a:srgbClr val="66FF99"/>
    <a:srgbClr val="000099"/>
    <a:srgbClr val="FFFFFF"/>
    <a:srgbClr val="CCE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77" autoAdjust="0"/>
    <p:restoredTop sz="84892" autoAdjust="0"/>
  </p:normalViewPr>
  <p:slideViewPr>
    <p:cSldViewPr>
      <p:cViewPr varScale="1">
        <p:scale>
          <a:sx n="45" d="100"/>
          <a:sy n="45" d="100"/>
        </p:scale>
        <p:origin x="12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48" y="354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01C576-ADC3-43A8-96CD-4B0DD37496C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4E92922A-EFF0-4A1C-B1B0-B41B287FA195}">
      <dgm:prSet phldrT="[テキスト]"/>
      <dgm:spPr/>
      <dgm:t>
        <a:bodyPr/>
        <a:lstStyle/>
        <a:p>
          <a:r>
            <a:rPr kumimoji="1" lang="ja-JP" altLang="en-US" dirty="0" smtClean="0"/>
            <a:t>　</a:t>
          </a:r>
          <a:endParaRPr kumimoji="1" lang="ja-JP" altLang="en-US" dirty="0"/>
        </a:p>
      </dgm:t>
    </dgm:pt>
    <dgm:pt modelId="{7456A0A1-19F4-41EA-8F88-A0AB82C9FD1A}" type="sibTrans" cxnId="{0F68A60D-743F-4046-8DD2-08AD850266D1}">
      <dgm:prSet/>
      <dgm:spPr/>
      <dgm:t>
        <a:bodyPr/>
        <a:lstStyle/>
        <a:p>
          <a:endParaRPr kumimoji="1" lang="ja-JP" altLang="en-US"/>
        </a:p>
      </dgm:t>
    </dgm:pt>
    <dgm:pt modelId="{EC62E4BE-44FE-42BC-B8D5-34295294AF6C}" type="parTrans" cxnId="{0F68A60D-743F-4046-8DD2-08AD850266D1}">
      <dgm:prSet/>
      <dgm:spPr/>
      <dgm:t>
        <a:bodyPr/>
        <a:lstStyle/>
        <a:p>
          <a:endParaRPr kumimoji="1" lang="ja-JP" altLang="en-US"/>
        </a:p>
      </dgm:t>
    </dgm:pt>
    <dgm:pt modelId="{FCC4E045-EA6B-4F85-969C-39229758799B}" type="pres">
      <dgm:prSet presAssocID="{A201C576-ADC3-43A8-96CD-4B0DD37496C5}" presName="arrowDiagram" presStyleCnt="0">
        <dgm:presLayoutVars>
          <dgm:chMax val="5"/>
          <dgm:dir/>
          <dgm:resizeHandles val="exact"/>
        </dgm:presLayoutVars>
      </dgm:prSet>
      <dgm:spPr/>
    </dgm:pt>
    <dgm:pt modelId="{96E7F61C-123B-4425-9316-8A3CF92AD2EB}" type="pres">
      <dgm:prSet presAssocID="{A201C576-ADC3-43A8-96CD-4B0DD37496C5}" presName="arrow" presStyleLbl="bgShp" presStyleIdx="0" presStyleCnt="1" custAng="3916812" custFlipVert="1" custScaleX="100000" custScaleY="120364" custLinFactNeighborX="23034" custLinFactNeighborY="3022"/>
      <dgm:spPr/>
    </dgm:pt>
    <dgm:pt modelId="{56B4C6B7-7A72-4B7A-8E89-04597B9A7087}" type="pres">
      <dgm:prSet presAssocID="{A201C576-ADC3-43A8-96CD-4B0DD37496C5}" presName="arrowDiagram1" presStyleCnt="0">
        <dgm:presLayoutVars>
          <dgm:bulletEnabled val="1"/>
        </dgm:presLayoutVars>
      </dgm:prSet>
      <dgm:spPr/>
    </dgm:pt>
    <dgm:pt modelId="{5BE34FC6-9F7A-4018-85C3-281BEC092D6B}" type="pres">
      <dgm:prSet presAssocID="{4E92922A-EFF0-4A1C-B1B0-B41B287FA195}" presName="bullet1" presStyleLbl="node1" presStyleIdx="0" presStyleCnt="1" custFlipVert="1" custScaleX="13338" custScaleY="13338" custLinFactX="-500000" custLinFactY="-31760" custLinFactNeighborX="-520393" custLinFactNeighborY="-100000"/>
      <dgm:spPr/>
    </dgm:pt>
    <dgm:pt modelId="{7119A0F9-6C0C-42F0-BE8C-57DF0E5C0B34}" type="pres">
      <dgm:prSet presAssocID="{4E92922A-EFF0-4A1C-B1B0-B41B287FA195}" presName="textBox1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F68A60D-743F-4046-8DD2-08AD850266D1}" srcId="{A201C576-ADC3-43A8-96CD-4B0DD37496C5}" destId="{4E92922A-EFF0-4A1C-B1B0-B41B287FA195}" srcOrd="0" destOrd="0" parTransId="{EC62E4BE-44FE-42BC-B8D5-34295294AF6C}" sibTransId="{7456A0A1-19F4-41EA-8F88-A0AB82C9FD1A}"/>
    <dgm:cxn modelId="{4C770D72-E7EC-40DF-941A-4913A2C98B06}" type="presOf" srcId="{4E92922A-EFF0-4A1C-B1B0-B41B287FA195}" destId="{7119A0F9-6C0C-42F0-BE8C-57DF0E5C0B34}" srcOrd="0" destOrd="0" presId="urn:microsoft.com/office/officeart/2005/8/layout/arrow2"/>
    <dgm:cxn modelId="{92FE1FAD-E42A-426D-B3A1-787CC69B6123}" type="presOf" srcId="{A201C576-ADC3-43A8-96CD-4B0DD37496C5}" destId="{FCC4E045-EA6B-4F85-969C-39229758799B}" srcOrd="0" destOrd="0" presId="urn:microsoft.com/office/officeart/2005/8/layout/arrow2"/>
    <dgm:cxn modelId="{1760E01E-9B83-40EA-B82E-E5FCACF96465}" type="presParOf" srcId="{FCC4E045-EA6B-4F85-969C-39229758799B}" destId="{96E7F61C-123B-4425-9316-8A3CF92AD2EB}" srcOrd="0" destOrd="0" presId="urn:microsoft.com/office/officeart/2005/8/layout/arrow2"/>
    <dgm:cxn modelId="{4732AE41-D9E7-4DC3-A1A7-767B6AD7A262}" type="presParOf" srcId="{FCC4E045-EA6B-4F85-969C-39229758799B}" destId="{56B4C6B7-7A72-4B7A-8E89-04597B9A7087}" srcOrd="1" destOrd="0" presId="urn:microsoft.com/office/officeart/2005/8/layout/arrow2"/>
    <dgm:cxn modelId="{0688A912-FD96-4CCF-A7B6-1C06F5908832}" type="presParOf" srcId="{56B4C6B7-7A72-4B7A-8E89-04597B9A7087}" destId="{5BE34FC6-9F7A-4018-85C3-281BEC092D6B}" srcOrd="0" destOrd="0" presId="urn:microsoft.com/office/officeart/2005/8/layout/arrow2"/>
    <dgm:cxn modelId="{859F95EA-E966-46BB-AAED-4FBDB83B5891}" type="presParOf" srcId="{56B4C6B7-7A72-4B7A-8E89-04597B9A7087}" destId="{7119A0F9-6C0C-42F0-BE8C-57DF0E5C0B34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7F61C-123B-4425-9316-8A3CF92AD2EB}">
      <dsp:nvSpPr>
        <dsp:cNvPr id="0" name=""/>
        <dsp:cNvSpPr/>
      </dsp:nvSpPr>
      <dsp:spPr>
        <a:xfrm rot="17683188" flipV="1">
          <a:off x="1066975" y="-4"/>
          <a:ext cx="4632176" cy="348467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E34FC6-9F7A-4018-85C3-281BEC092D6B}">
      <dsp:nvSpPr>
        <dsp:cNvPr id="0" name=""/>
        <dsp:cNvSpPr/>
      </dsp:nvSpPr>
      <dsp:spPr>
        <a:xfrm flipV="1">
          <a:off x="185167" y="578786"/>
          <a:ext cx="45720" cy="457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9A0F9-6C0C-42F0-BE8C-57DF0E5C0B34}">
      <dsp:nvSpPr>
        <dsp:cNvPr id="0" name=""/>
        <dsp:cNvSpPr/>
      </dsp:nvSpPr>
      <dsp:spPr>
        <a:xfrm>
          <a:off x="1852870" y="1053294"/>
          <a:ext cx="1852870" cy="2136591"/>
        </a:xfrm>
        <a:prstGeom prst="round2Diag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81633" bIns="0" numCol="1" spcCol="1270" anchor="t" anchorCtr="0">
          <a:noAutofit/>
        </a:bodyPr>
        <a:lstStyle/>
        <a:p>
          <a:pPr lvl="0" algn="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6500" kern="1200" dirty="0" smtClean="0"/>
            <a:t>　</a:t>
          </a:r>
          <a:endParaRPr kumimoji="1" lang="ja-JP" altLang="en-US" sz="6500" kern="1200" dirty="0"/>
        </a:p>
      </dsp:txBody>
      <dsp:txXfrm>
        <a:off x="1943320" y="1143744"/>
        <a:ext cx="1671970" cy="1955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43C576C-70F4-4F49-B1A4-2AD645D961B4}" type="datetimeFigureOut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8C025A3-C872-4F19-B6B2-66135B1631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F4B4197-81C4-44AB-9621-184E9D653D12}" type="datetimeFigureOut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23" tIns="45712" rIns="91423" bIns="45712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92264AA-8541-49BC-BE61-3674807915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mtClean="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50BFED-0C90-426B-B1FA-F312FE5D6AC5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mtClean="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F80476-F311-4505-9977-12093B0B207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915DAD-5D88-448D-B5D0-54463B71CD1A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9D8574-13C6-4033-8BB6-9CF50B64DA87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 サブタイトルの書式設定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31871-65F9-443D-82EB-7747DEA56D4A}" type="datetime1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660B6-8C7D-4F25-BACC-5EC8F9B130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679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46D4A-114A-43B9-8262-5B6801C7DB3B}" type="datetime1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0F690-7726-4F3D-9A50-F1799872DF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636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E5985-BE94-40B8-8845-DB6851D3929D}" type="datetime1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E9FE7-761A-4581-904A-E92C4C77FB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464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7" y="4777382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7D9F5-F270-4D58-BF75-EEB476F73FFC}" type="datetime1">
              <a:rPr lang="ja-JP" altLang="en-US"/>
              <a:pPr>
                <a:defRPr/>
              </a:pPr>
              <a:t>2018/11/28</a:t>
            </a:fld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08738"/>
            <a:ext cx="20574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82D92246-E55C-4172-AED3-66CFFFE1F3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7808891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60083-E051-4E4F-830C-C9D54B0A0DF9}" type="datetime1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F012A-CE64-4845-83EA-3220326F33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061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F09C3-D124-4CD2-9B39-677C26638419}" type="datetime1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23070-8001-42FD-A4BA-54EA464F19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776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1A891-7273-4580-A5DD-845082C4C34D}" type="datetime1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A33F9-C271-437B-8750-7DD8381E95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3E6A-5500-4B9C-9482-F26D2467D504}" type="datetime1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4E479-C2A3-42B6-9DC0-7A034316CA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677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0A265-F236-4458-AD70-CC290DD5BFC1}" type="datetime1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47942-57E2-4C19-842A-07EAD4C346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30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92642-D32E-4253-A9DB-F213C632C372}" type="datetime1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715125" y="635793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55027-8A91-4A2F-961A-209119A8E5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061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A656A-EE72-4ACE-BA35-CDE672D6B3D8}" type="datetime1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B45E8-A352-4892-BD66-6E23DE4A94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61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0D98F-34F7-4DB6-A083-A562A6ACA5EA}" type="datetime1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09336-FFD5-4C27-819C-B8E3CE95AE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331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521E02A-4E27-4ACF-8338-5961289866DE}" type="datetime1">
              <a:rPr lang="ja-JP" altLang="en-US"/>
              <a:pPr>
                <a:defRPr/>
              </a:pPr>
              <a:t>2018/11/28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786563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2ACA195-A451-4414-90C9-ED2B636A8D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3" r:id="rId1"/>
    <p:sldLayoutId id="2147484644" r:id="rId2"/>
    <p:sldLayoutId id="2147484645" r:id="rId3"/>
    <p:sldLayoutId id="2147484646" r:id="rId4"/>
    <p:sldLayoutId id="2147484647" r:id="rId5"/>
    <p:sldLayoutId id="2147484648" r:id="rId6"/>
    <p:sldLayoutId id="2147484653" r:id="rId7"/>
    <p:sldLayoutId id="2147484649" r:id="rId8"/>
    <p:sldLayoutId id="2147484650" r:id="rId9"/>
    <p:sldLayoutId id="2147484651" r:id="rId10"/>
    <p:sldLayoutId id="2147484652" r:id="rId11"/>
    <p:sldLayoutId id="214748465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3.jpe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jpe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2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50222" y="1772816"/>
            <a:ext cx="7699544" cy="2031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6600" b="1" dirty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j-ea"/>
                <a:ea typeface="+mj-ea"/>
              </a:rPr>
              <a:t>公 正 取 引 委 員 会</a:t>
            </a:r>
            <a:endParaRPr lang="en-US" altLang="ja-JP" sz="6600" b="1" dirty="0"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99FF33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j-ea"/>
              <a:ea typeface="+mj-ea"/>
            </a:endParaRPr>
          </a:p>
          <a:p>
            <a:pPr algn="ctr">
              <a:defRPr/>
            </a:pPr>
            <a:r>
              <a:rPr lang="ja-JP" altLang="en-US" sz="6000" b="1" dirty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j-ea"/>
                <a:ea typeface="+mj-ea"/>
              </a:rPr>
              <a:t>業 務 説 明</a:t>
            </a:r>
            <a:endParaRPr lang="en-US" altLang="ja-JP" sz="6000" b="1" dirty="0"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99FF33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89070" y="4365104"/>
            <a:ext cx="722184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 sz="7200" b="1" dirty="0">
                <a:ln w="1016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Embassy JS" panose="00000400000000000000" pitchFamily="2" charset="0"/>
                <a:ea typeface="AR P丸ゴシック体M" panose="020F0600000000000000" pitchFamily="50" charset="-128"/>
              </a:rPr>
              <a:t>J</a:t>
            </a:r>
            <a:r>
              <a:rPr lang="en-US" altLang="ja-JP" sz="4400" b="1" dirty="0">
                <a:ln w="1016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Embassy JS" panose="00000400000000000000" pitchFamily="2" charset="0"/>
                <a:ea typeface="AR P丸ゴシック体M" panose="020F0600000000000000" pitchFamily="50" charset="-128"/>
              </a:rPr>
              <a:t>apan</a:t>
            </a:r>
            <a:r>
              <a:rPr lang="en-US" altLang="ja-JP" sz="5400" b="1" dirty="0">
                <a:ln w="1016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Embassy JS" panose="00000400000000000000" pitchFamily="2" charset="0"/>
                <a:ea typeface="AR P丸ゴシック体M" panose="020F0600000000000000" pitchFamily="50" charset="-128"/>
              </a:rPr>
              <a:t> </a:t>
            </a:r>
            <a:r>
              <a:rPr lang="en-US" altLang="ja-JP" sz="7200" b="1" dirty="0">
                <a:ln w="1016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Embassy JS" panose="00000400000000000000" pitchFamily="2" charset="0"/>
                <a:ea typeface="AR P丸ゴシック体M" panose="020F0600000000000000" pitchFamily="50" charset="-128"/>
              </a:rPr>
              <a:t>F</a:t>
            </a:r>
            <a:r>
              <a:rPr lang="en-US" altLang="ja-JP" sz="4400" b="1" dirty="0">
                <a:ln w="1016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Embassy JS" panose="00000400000000000000" pitchFamily="2" charset="0"/>
                <a:ea typeface="AR P丸ゴシック体M" panose="020F0600000000000000" pitchFamily="50" charset="-128"/>
              </a:rPr>
              <a:t>air</a:t>
            </a:r>
            <a:r>
              <a:rPr lang="en-US" altLang="ja-JP" sz="5400" b="1" dirty="0">
                <a:ln w="1016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Embassy JS" panose="00000400000000000000" pitchFamily="2" charset="0"/>
                <a:ea typeface="AR P丸ゴシック体M" panose="020F0600000000000000" pitchFamily="50" charset="-128"/>
              </a:rPr>
              <a:t> </a:t>
            </a:r>
            <a:r>
              <a:rPr lang="en-US" altLang="ja-JP" sz="7200" b="1" dirty="0">
                <a:ln w="1016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Embassy JS" panose="00000400000000000000" pitchFamily="2" charset="0"/>
                <a:ea typeface="AR P丸ゴシック体M" panose="020F0600000000000000" pitchFamily="50" charset="-128"/>
              </a:rPr>
              <a:t>T</a:t>
            </a:r>
            <a:r>
              <a:rPr lang="en-US" altLang="ja-JP" sz="4400" b="1" dirty="0">
                <a:ln w="1016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Embassy JS" panose="00000400000000000000" pitchFamily="2" charset="0"/>
                <a:ea typeface="AR P丸ゴシック体M" panose="020F0600000000000000" pitchFamily="50" charset="-128"/>
              </a:rPr>
              <a:t>rade</a:t>
            </a:r>
            <a:r>
              <a:rPr lang="en-US" altLang="ja-JP" sz="5400" b="1" dirty="0">
                <a:ln w="1016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Embassy JS" panose="00000400000000000000" pitchFamily="2" charset="0"/>
                <a:ea typeface="AR P丸ゴシック体M" panose="020F0600000000000000" pitchFamily="50" charset="-128"/>
              </a:rPr>
              <a:t> </a:t>
            </a:r>
            <a:r>
              <a:rPr lang="en-US" altLang="ja-JP" sz="7200" b="1" dirty="0">
                <a:ln w="1016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Embassy JS" panose="00000400000000000000" pitchFamily="2" charset="0"/>
                <a:ea typeface="AR P丸ゴシック体M" panose="020F0600000000000000" pitchFamily="50" charset="-128"/>
              </a:rPr>
              <a:t>C</a:t>
            </a:r>
            <a:r>
              <a:rPr lang="en-US" altLang="ja-JP" sz="4400" b="1" dirty="0">
                <a:ln w="1016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Embassy JS" panose="00000400000000000000" pitchFamily="2" charset="0"/>
                <a:ea typeface="AR P丸ゴシック体M" panose="020F0600000000000000" pitchFamily="50" charset="-128"/>
              </a:rPr>
              <a:t>ommission</a:t>
            </a:r>
            <a:endParaRPr lang="en-US" altLang="ja-JP" sz="5400" b="1" dirty="0">
              <a:ln w="1016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99FF33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Embassy JS" panose="00000400000000000000" pitchFamily="2" charset="0"/>
              <a:ea typeface="AR P丸ゴシック体M" panose="020F0600000000000000" pitchFamily="50" charset="-128"/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0"/>
            <a:ext cx="51435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732588" y="6381750"/>
            <a:ext cx="2133600" cy="365125"/>
          </a:xfrm>
        </p:spPr>
        <p:txBody>
          <a:bodyPr/>
          <a:lstStyle/>
          <a:p>
            <a:pPr>
              <a:defRPr/>
            </a:pPr>
            <a:fld id="{5F425730-7968-466A-82CC-794EA713B93D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0"/>
            <a:ext cx="51435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1358866" y="1617991"/>
            <a:ext cx="736291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豊かな社会の実現のため，</a:t>
            </a:r>
            <a:r>
              <a:rPr lang="ja-JP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独占禁止法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を運用して，</a:t>
            </a:r>
            <a:endParaRPr lang="en-US" altLang="ja-JP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defRPr/>
            </a:pP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企業同士の</a:t>
            </a:r>
            <a:r>
              <a:rPr lang="ja-JP" altLang="en-US" sz="2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公正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かつ</a:t>
            </a:r>
            <a:r>
              <a:rPr lang="ja-JP" altLang="en-US" sz="2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自由な競争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を守っています。</a:t>
            </a:r>
          </a:p>
        </p:txBody>
      </p:sp>
      <p:pic>
        <p:nvPicPr>
          <p:cNvPr id="8198" name="Picture 2" descr="http://www.jftc.go.jp/ippan/part1/images/compete_img.jpg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" y="3141663"/>
            <a:ext cx="4775200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" name="図表 27"/>
          <p:cNvGraphicFramePr/>
          <p:nvPr/>
        </p:nvGraphicFramePr>
        <p:xfrm>
          <a:off x="2724235" y="2921675"/>
          <a:ext cx="4632176" cy="3484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星 16 9"/>
          <p:cNvSpPr>
            <a:spLocks noChangeAspect="1"/>
          </p:cNvSpPr>
          <p:nvPr/>
        </p:nvSpPr>
        <p:spPr>
          <a:xfrm>
            <a:off x="2515124" y="5166649"/>
            <a:ext cx="1476000" cy="597642"/>
          </a:xfrm>
          <a:prstGeom prst="star16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ja-JP" altLang="en-US" sz="2400" b="1" dirty="0">
                <a:solidFill>
                  <a:schemeClr val="tx1"/>
                </a:solidFill>
              </a:rPr>
              <a:t>競争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614988" y="5014913"/>
            <a:ext cx="2592387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企業同士が切磋琢磨し，</a:t>
            </a:r>
            <a:endParaRPr lang="en-US" altLang="ja-JP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defRPr/>
            </a:pPr>
            <a:r>
              <a:rPr lang="ja-JP" alt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頑張る企業が報われる</a:t>
            </a:r>
            <a:endParaRPr lang="en-US" altLang="ja-JP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108200" y="5800725"/>
            <a:ext cx="2449513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企業同士の</a:t>
            </a:r>
            <a:endParaRPr lang="en-US" altLang="ja-JP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公正かつ自由な競争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572250" y="3360738"/>
            <a:ext cx="26828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商品，サービスが向上し，</a:t>
            </a:r>
            <a:endParaRPr lang="en-US" altLang="ja-JP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豊かな社会へ</a:t>
            </a:r>
            <a:endParaRPr lang="en-US" altLang="ja-JP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額縁 29"/>
          <p:cNvSpPr/>
          <p:nvPr/>
        </p:nvSpPr>
        <p:spPr>
          <a:xfrm>
            <a:off x="1798633" y="679227"/>
            <a:ext cx="5907121" cy="852141"/>
          </a:xfrm>
          <a:prstGeom prst="bevel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公正取引委員会の「使命」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BED81-BAD4-4FB3-94C3-0566DE176CA1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0"/>
            <a:ext cx="51435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図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13" y="5629275"/>
            <a:ext cx="15192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正方形/長方形 15"/>
          <p:cNvSpPr/>
          <p:nvPr/>
        </p:nvSpPr>
        <p:spPr bwMode="auto">
          <a:xfrm>
            <a:off x="3228975" y="5751513"/>
            <a:ext cx="2771775" cy="808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b="1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87725" y="4919663"/>
            <a:ext cx="19431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会議資料のコピー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75350" y="4986338"/>
            <a:ext cx="31384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データの入力，集計業務　など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46838" y="5789613"/>
            <a:ext cx="2741612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事件審査業務に必要な資料の作成・管理　など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14725" y="2925763"/>
            <a:ext cx="26336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出勤簿の管理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731125" y="2730500"/>
            <a:ext cx="1457325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郵便物の</a:t>
            </a:r>
            <a:endParaRPr lang="en-US" altLang="ja-JP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defRPr/>
            </a:pPr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仕分け　など</a:t>
            </a:r>
          </a:p>
        </p:txBody>
      </p:sp>
      <p:sp>
        <p:nvSpPr>
          <p:cNvPr id="24" name="額縁 23"/>
          <p:cNvSpPr/>
          <p:nvPr/>
        </p:nvSpPr>
        <p:spPr>
          <a:xfrm>
            <a:off x="2273726" y="661951"/>
            <a:ext cx="4682985" cy="852141"/>
          </a:xfrm>
          <a:prstGeom prst="bevel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業務の内容（例）</a:t>
            </a:r>
          </a:p>
        </p:txBody>
      </p:sp>
      <p:sp>
        <p:nvSpPr>
          <p:cNvPr id="5" name="横巻き 4"/>
          <p:cNvSpPr/>
          <p:nvPr/>
        </p:nvSpPr>
        <p:spPr>
          <a:xfrm>
            <a:off x="200025" y="1698625"/>
            <a:ext cx="2592388" cy="1117600"/>
          </a:xfrm>
          <a:prstGeom prst="horizontalScroll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庶務関係業務</a:t>
            </a:r>
          </a:p>
        </p:txBody>
      </p:sp>
      <p:sp>
        <p:nvSpPr>
          <p:cNvPr id="25" name="横巻き 24"/>
          <p:cNvSpPr/>
          <p:nvPr/>
        </p:nvSpPr>
        <p:spPr>
          <a:xfrm>
            <a:off x="200025" y="3571875"/>
            <a:ext cx="2592388" cy="1117600"/>
          </a:xfrm>
          <a:prstGeom prst="horizontalScroll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資料作成業務</a:t>
            </a:r>
          </a:p>
        </p:txBody>
      </p:sp>
      <p:sp>
        <p:nvSpPr>
          <p:cNvPr id="26" name="横巻き 25"/>
          <p:cNvSpPr/>
          <p:nvPr/>
        </p:nvSpPr>
        <p:spPr>
          <a:xfrm>
            <a:off x="161925" y="5518150"/>
            <a:ext cx="3851275" cy="1117600"/>
          </a:xfrm>
          <a:prstGeom prst="horizontalScroll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事件審査の補助業務</a:t>
            </a:r>
          </a:p>
        </p:txBody>
      </p:sp>
      <p:pic>
        <p:nvPicPr>
          <p:cNvPr id="10256" name="図 28" descr="C:\Users\akashiryo\Desktop\P101148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1720850"/>
            <a:ext cx="18288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7" name="図 29" descr="C:\Users\akashiryo\Desktop\P101148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13" y="3635375"/>
            <a:ext cx="1776412" cy="131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8" name="図 30" descr="C:\Users\akashiryo\Desktop\新しいフォルダー\P1011478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863" y="1709738"/>
            <a:ext cx="16002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9" name="図 31" descr="C:\Users\akashiryo\Desktop\新しいフォルダー\P101147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725" y="3622675"/>
            <a:ext cx="182880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テキスト ボックス 32"/>
          <p:cNvSpPr txBox="1"/>
          <p:nvPr/>
        </p:nvSpPr>
        <p:spPr>
          <a:xfrm>
            <a:off x="5621338" y="2992438"/>
            <a:ext cx="19399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コピー用紙の補充</a:t>
            </a:r>
          </a:p>
        </p:txBody>
      </p:sp>
      <p:pic>
        <p:nvPicPr>
          <p:cNvPr id="10261" name="図 34" descr="https://1.bp.blogspot.com/-M4C13njcTJI/Vy2vvKjPw1I/AAAAAAAA6bI/19R8CwIuS6odsE0EbnjyMV-REIZa3id0QCLcB/s800/book_tosyokan_label_blue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938" y="6261100"/>
            <a:ext cx="258762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2" name="図 35" descr="https://3.bp.blogspot.com/-aJ9b1up4Ydw/VdLroTGzOJI/AAAAAAAAwuw/TSnG5FKR_LY/s800/business_syanaibin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513" y="1895475"/>
            <a:ext cx="78105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3" name="図 36" descr="https://4.bp.blogspot.com/-i5LxSYIUobg/VZt5elP7s8I/AAAAAAAAu7E/Vqr30O3_v6I/s800/police_keisatsu_techou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1866">
            <a:off x="5627688" y="5911850"/>
            <a:ext cx="5588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4" name="図 33" descr="https://3.bp.blogspot.com/-olBaPxDoJL0/VahTtOA-sGI/AAAAAAAAv3U/KkyqU0OCERY/s800/money_choubo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913" y="6016625"/>
            <a:ext cx="95726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0"/>
            <a:ext cx="51435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6977063" y="6538913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21BFCA-B82C-4296-B639-8B3ACDC97230}" type="slidenum">
              <a:rPr lang="ja-JP" altLang="en-US" sz="14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40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タイトル 4"/>
          <p:cNvSpPr txBox="1">
            <a:spLocks/>
          </p:cNvSpPr>
          <p:nvPr/>
        </p:nvSpPr>
        <p:spPr>
          <a:xfrm>
            <a:off x="4284663" y="0"/>
            <a:ext cx="4570412" cy="6270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endParaRPr lang="ja-JP" altLang="en-US" sz="2800" dirty="0">
              <a:latin typeface="+mn-ea"/>
              <a:ea typeface="+mn-ea"/>
            </a:endParaRPr>
          </a:p>
        </p:txBody>
      </p:sp>
      <p:sp>
        <p:nvSpPr>
          <p:cNvPr id="25" name="額縁 24"/>
          <p:cNvSpPr/>
          <p:nvPr/>
        </p:nvSpPr>
        <p:spPr>
          <a:xfrm>
            <a:off x="2411760" y="671513"/>
            <a:ext cx="4682985" cy="852141"/>
          </a:xfrm>
          <a:prstGeom prst="bevel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職場の魅力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53975" y="1803400"/>
            <a:ext cx="9442450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・　</a:t>
            </a:r>
            <a:r>
              <a:rPr lang="ja-JP" altLang="en-US" sz="267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長年にわたって障害を持った方の採用に取り組んできました。</a:t>
            </a:r>
            <a:endParaRPr lang="en-US" altLang="ja-JP" sz="267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defRPr/>
            </a:pP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すでに様々な障害を持った方が常勤として働いています！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0" y="3402013"/>
            <a:ext cx="8174038" cy="9540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・　組織が小さい分，職場の風通しが良く，</a:t>
            </a:r>
            <a:endParaRPr lang="en-US" altLang="ja-JP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defRPr/>
            </a:pP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職員一人ひとりの状況に丁寧に対応しています！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7938" y="5002213"/>
            <a:ext cx="9232901" cy="5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・　ワークライフバランスの積極的な推進に取り組んでいます！</a:t>
            </a:r>
          </a:p>
        </p:txBody>
      </p:sp>
      <p:pic>
        <p:nvPicPr>
          <p:cNvPr id="12298" name="図 11" descr="https://4.bp.blogspot.com/-e-niajZaCVA/VnE4Ddpd0NI/AAAAAAAA18g/ENxtJx7Ej6I/s800/pose_genki09_businessma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708275"/>
            <a:ext cx="84613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99" name="グループ化 12"/>
          <p:cNvGrpSpPr>
            <a:grpSpLocks/>
          </p:cNvGrpSpPr>
          <p:nvPr/>
        </p:nvGrpSpPr>
        <p:grpSpPr bwMode="auto">
          <a:xfrm>
            <a:off x="5030788" y="5513388"/>
            <a:ext cx="804862" cy="688975"/>
            <a:chOff x="0" y="0"/>
            <a:chExt cx="4629150" cy="4629150"/>
          </a:xfrm>
        </p:grpSpPr>
        <p:pic>
          <p:nvPicPr>
            <p:cNvPr id="12301" name="図 14" descr="https://1.bp.blogspot.com/-jh29_ENmT74/UbVvLt_7LDI/AAAAAAAAUq0/DNj56AvyPS8/s800/clock_blank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629150" cy="4629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2" name="図 15" descr="https://3.bp.blogspot.com/-oH9e-jdid9E/UbVvL2XmOEI/AAAAAAAAUrE/D86b6TD19XM/s800/clock_short_hand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3716624">
              <a:off x="1623849" y="1481958"/>
              <a:ext cx="567690" cy="1387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3" name="図 16" descr="https://1.bp.blogspot.com/-B_jWj-O_o8M/UbVvLjyHSYI/AAAAAAAAUq8/96hI8VAtQHA/s800/clock_long_hand.pn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2220" y="867103"/>
              <a:ext cx="600075" cy="171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2300" name="図 13" descr="https://4.bp.blogspot.com/-5FUBMU83MoQ/WOdD2PNsyqI/AAAAAAABDmc/1zrHmlPZdwEr6gwfhAHoF_NjQgGVMojhQCLcB/s800/pose_tokei_kakunin_man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5519738"/>
            <a:ext cx="8763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088" y="0"/>
            <a:ext cx="51435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2FB203-E6C6-46BC-A91D-09B7457BDC20}" type="slidenum">
              <a:rPr lang="ja-JP" altLang="en-US" sz="14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ja-JP" altLang="en-US" sz="140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額縁 17"/>
          <p:cNvSpPr/>
          <p:nvPr/>
        </p:nvSpPr>
        <p:spPr>
          <a:xfrm>
            <a:off x="2411760" y="671513"/>
            <a:ext cx="4682985" cy="852141"/>
          </a:xfrm>
          <a:prstGeom prst="bevel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採用情報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468313" y="1625600"/>
          <a:ext cx="8208962" cy="2103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352">
                  <a:extLst>
                    <a:ext uri="{9D8B030D-6E8A-4147-A177-3AD203B41FA5}">
                      <a16:colId xmlns:a16="http://schemas.microsoft.com/office/drawing/2014/main" val="3308664743"/>
                    </a:ext>
                  </a:extLst>
                </a:gridCol>
                <a:gridCol w="1393209">
                  <a:extLst>
                    <a:ext uri="{9D8B030D-6E8A-4147-A177-3AD203B41FA5}">
                      <a16:colId xmlns:a16="http://schemas.microsoft.com/office/drawing/2014/main" val="320278600"/>
                    </a:ext>
                  </a:extLst>
                </a:gridCol>
                <a:gridCol w="3006691">
                  <a:extLst>
                    <a:ext uri="{9D8B030D-6E8A-4147-A177-3AD203B41FA5}">
                      <a16:colId xmlns:a16="http://schemas.microsoft.com/office/drawing/2014/main" val="3494033810"/>
                    </a:ext>
                  </a:extLst>
                </a:gridCol>
                <a:gridCol w="1833710">
                  <a:extLst>
                    <a:ext uri="{9D8B030D-6E8A-4147-A177-3AD203B41FA5}">
                      <a16:colId xmlns:a16="http://schemas.microsoft.com/office/drawing/2014/main" val="889105478"/>
                    </a:ext>
                  </a:extLst>
                </a:gridCol>
              </a:tblGrid>
              <a:tr h="823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採用形態</a:t>
                      </a:r>
                      <a:endParaRPr kumimoji="1" lang="ja-JP" altLang="en-US" sz="2400" dirty="0"/>
                    </a:p>
                  </a:txBody>
                  <a:tcPr marL="91450" marR="91450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採用予定人数</a:t>
                      </a:r>
                      <a:endParaRPr kumimoji="1" lang="ja-JP" altLang="en-US" sz="2400" dirty="0"/>
                    </a:p>
                  </a:txBody>
                  <a:tcPr marL="91450" marR="91450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勤務場所</a:t>
                      </a:r>
                      <a:endParaRPr kumimoji="1" lang="ja-JP" altLang="en-US" sz="2400" dirty="0"/>
                    </a:p>
                  </a:txBody>
                  <a:tcPr marL="91450" marR="91450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採用予定</a:t>
                      </a:r>
                      <a:endParaRPr kumimoji="1" lang="en-US" altLang="ja-JP" sz="2400" dirty="0" smtClean="0"/>
                    </a:p>
                    <a:p>
                      <a:pPr algn="ctr"/>
                      <a:r>
                        <a:rPr kumimoji="1" lang="ja-JP" altLang="en-US" sz="2400" dirty="0" smtClean="0"/>
                        <a:t>時期</a:t>
                      </a:r>
                      <a:endParaRPr kumimoji="1" lang="ja-JP" altLang="en-US" sz="2400" dirty="0"/>
                    </a:p>
                  </a:txBody>
                  <a:tcPr marL="91450" marR="91450" marT="45700" marB="45700" anchor="ctr"/>
                </a:tc>
                <a:extLst>
                  <a:ext uri="{0D108BD9-81ED-4DB2-BD59-A6C34878D82A}">
                    <a16:rowId xmlns:a16="http://schemas.microsoft.com/office/drawing/2014/main" val="3847643990"/>
                  </a:ext>
                </a:extLst>
              </a:tr>
              <a:tr h="4572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常勤職員</a:t>
                      </a:r>
                      <a:endParaRPr kumimoji="1" lang="ja-JP" altLang="en-US" sz="2400" dirty="0"/>
                    </a:p>
                  </a:txBody>
                  <a:tcPr marL="91450" marR="91450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３人</a:t>
                      </a:r>
                      <a:endParaRPr kumimoji="1" lang="ja-JP" altLang="en-US" sz="2400" dirty="0"/>
                    </a:p>
                  </a:txBody>
                  <a:tcPr marL="91450" marR="91450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本局（東京）</a:t>
                      </a:r>
                      <a:endParaRPr kumimoji="1" lang="ja-JP" altLang="en-US" sz="2400" dirty="0"/>
                    </a:p>
                  </a:txBody>
                  <a:tcPr marL="91450" marR="91450" marT="45700" marB="457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平成</a:t>
                      </a:r>
                      <a:r>
                        <a:rPr kumimoji="1" lang="en-US" altLang="ja-JP" sz="2000" dirty="0" smtClean="0"/>
                        <a:t>30</a:t>
                      </a:r>
                      <a:r>
                        <a:rPr kumimoji="1" lang="ja-JP" altLang="en-US" sz="2000" dirty="0" smtClean="0"/>
                        <a:t>年度中</a:t>
                      </a:r>
                      <a:endParaRPr kumimoji="1" lang="ja-JP" altLang="en-US" sz="2000" dirty="0"/>
                    </a:p>
                  </a:txBody>
                  <a:tcPr marL="91450" marR="91450" marT="45700" marB="45700" anchor="ctr"/>
                </a:tc>
                <a:extLst>
                  <a:ext uri="{0D108BD9-81ED-4DB2-BD59-A6C34878D82A}">
                    <a16:rowId xmlns:a16="http://schemas.microsoft.com/office/drawing/2014/main" val="983195733"/>
                  </a:ext>
                </a:extLst>
              </a:tr>
              <a:tr h="823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非常勤職員</a:t>
                      </a:r>
                      <a:endParaRPr kumimoji="1" lang="ja-JP" altLang="en-US" sz="2400" dirty="0"/>
                    </a:p>
                  </a:txBody>
                  <a:tcPr marL="91450" marR="91450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３人</a:t>
                      </a:r>
                      <a:endParaRPr kumimoji="1" lang="ja-JP" altLang="en-US" sz="2400" dirty="0"/>
                    </a:p>
                  </a:txBody>
                  <a:tcPr marL="91450" marR="91450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本局又は地方事務所</a:t>
                      </a:r>
                      <a:endParaRPr kumimoji="1" lang="en-US" altLang="ja-JP" sz="2400" dirty="0" smtClean="0"/>
                    </a:p>
                    <a:p>
                      <a:pPr algn="ctr"/>
                      <a:r>
                        <a:rPr kumimoji="1" lang="ja-JP" altLang="en-US" sz="2400" dirty="0" smtClean="0"/>
                        <a:t>（全国に８箇所）</a:t>
                      </a:r>
                      <a:endParaRPr kumimoji="1" lang="ja-JP" altLang="en-US" sz="2400" dirty="0"/>
                    </a:p>
                  </a:txBody>
                  <a:tcPr marL="91450" marR="91450" marT="45700" marB="45700"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marL="91445" marR="91445" marT="45689" marB="45689"/>
                </a:tc>
                <a:extLst>
                  <a:ext uri="{0D108BD9-81ED-4DB2-BD59-A6C34878D82A}">
                    <a16:rowId xmlns:a16="http://schemas.microsoft.com/office/drawing/2014/main" val="1571213973"/>
                  </a:ext>
                </a:extLst>
              </a:tr>
            </a:tbl>
          </a:graphicData>
        </a:graphic>
      </p:graphicFrame>
      <p:grpSp>
        <p:nvGrpSpPr>
          <p:cNvPr id="14363" name="グループ化 37"/>
          <p:cNvGrpSpPr>
            <a:grpSpLocks/>
          </p:cNvGrpSpPr>
          <p:nvPr/>
        </p:nvGrpSpPr>
        <p:grpSpPr bwMode="auto">
          <a:xfrm>
            <a:off x="2627313" y="3751263"/>
            <a:ext cx="5022850" cy="3119437"/>
            <a:chOff x="2195513" y="1557338"/>
            <a:chExt cx="5256212" cy="3905250"/>
          </a:xfrm>
        </p:grpSpPr>
        <p:pic>
          <p:nvPicPr>
            <p:cNvPr id="14366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513" y="1557338"/>
              <a:ext cx="5256212" cy="1338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67" name="Picture 14" descr="map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513" y="2906713"/>
              <a:ext cx="5256212" cy="1338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68" name="Picture 15" descr="map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513" y="4221163"/>
              <a:ext cx="5256212" cy="1241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正方形/長方形 6"/>
          <p:cNvSpPr/>
          <p:nvPr/>
        </p:nvSpPr>
        <p:spPr>
          <a:xfrm>
            <a:off x="6065838" y="5757863"/>
            <a:ext cx="1655762" cy="1112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4365" name="テキスト ボックス 1"/>
          <p:cNvSpPr txBox="1">
            <a:spLocks noChangeArrowheads="1"/>
          </p:cNvSpPr>
          <p:nvPr/>
        </p:nvSpPr>
        <p:spPr bwMode="auto">
          <a:xfrm>
            <a:off x="3216275" y="4405313"/>
            <a:ext cx="1568450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Arial" panose="020B0604020202020204" pitchFamily="34" charset="0"/>
              </a:rPr>
              <a:t>全国の事務所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178</Words>
  <Application>Microsoft Office PowerPoint</Application>
  <PresentationFormat>画面に合わせる (4:3)</PresentationFormat>
  <Paragraphs>56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Arial</vt:lpstr>
      <vt:lpstr>ＭＳ Ｐゴシック</vt:lpstr>
      <vt:lpstr>Calibri</vt:lpstr>
      <vt:lpstr>HG丸ｺﾞｼｯｸM-PRO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2018-11-19T01:21:19Z</dcterms:created>
  <dcterms:modified xsi:type="dcterms:W3CDTF">2018-11-28T10:52:46Z</dcterms:modified>
</cp:coreProperties>
</file>